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cripter" charset="1" panose="00000000000000000000"/>
      <p:regular r:id="rId10"/>
    </p:embeddedFont>
    <p:embeddedFont>
      <p:font typeface="Handyman" charset="1" panose="00000000000000000000"/>
      <p:regular r:id="rId11"/>
    </p:embeddedFont>
    <p:embeddedFont>
      <p:font typeface="Open Sans" charset="1" panose="020B0606030504020204"/>
      <p:regular r:id="rId12"/>
    </p:embeddedFont>
    <p:embeddedFont>
      <p:font typeface="Open Sans Bold" charset="1" panose="020B0806030504020204"/>
      <p:regular r:id="rId13"/>
    </p:embeddedFont>
    <p:embeddedFont>
      <p:font typeface="Open Sans Italics" charset="1" panose="020B0606030504020204"/>
      <p:regular r:id="rId14"/>
    </p:embeddedFont>
    <p:embeddedFont>
      <p:font typeface="Open Sans Bold Italics" charset="1" panose="020B0806030504020204"/>
      <p:regular r:id="rId15"/>
    </p:embeddedFont>
    <p:embeddedFont>
      <p:font typeface="Open Sans Light" charset="1" panose="020B0306030504020204"/>
      <p:regular r:id="rId16"/>
    </p:embeddedFont>
    <p:embeddedFont>
      <p:font typeface="Open Sans Light Italics" charset="1" panose="020B0306030504020204"/>
      <p:regular r:id="rId17"/>
    </p:embeddedFont>
    <p:embeddedFont>
      <p:font typeface="Open Sans Ultra-Bold" charset="1" panose="00000000000000000000"/>
      <p:regular r:id="rId18"/>
    </p:embeddedFont>
    <p:embeddedFont>
      <p:font typeface="Open Sans Ultra-Bold Italics" charset="1" panose="00000000000000000000"/>
      <p:regular r:id="rId19"/>
    </p:embeddedFont>
    <p:embeddedFont>
      <p:font typeface="Montserrat" charset="1" panose="00000500000000000000"/>
      <p:regular r:id="rId20"/>
    </p:embeddedFont>
    <p:embeddedFont>
      <p:font typeface="Montserrat Bold" charset="1" panose="00000800000000000000"/>
      <p:regular r:id="rId21"/>
    </p:embeddedFont>
    <p:embeddedFont>
      <p:font typeface="Montserrat Italics" charset="1" panose="00000500000000000000"/>
      <p:regular r:id="rId22"/>
    </p:embeddedFont>
    <p:embeddedFont>
      <p:font typeface="Montserrat Bold Italics" charset="1" panose="00000800000000000000"/>
      <p:regular r:id="rId23"/>
    </p:embeddedFont>
    <p:embeddedFont>
      <p:font typeface="Montserrat Thin" charset="1" panose="00000300000000000000"/>
      <p:regular r:id="rId24"/>
    </p:embeddedFont>
    <p:embeddedFont>
      <p:font typeface="Montserrat Thin Italics" charset="1" panose="00000300000000000000"/>
      <p:regular r:id="rId25"/>
    </p:embeddedFont>
    <p:embeddedFont>
      <p:font typeface="Montserrat Extra-Light" charset="1" panose="00000300000000000000"/>
      <p:regular r:id="rId26"/>
    </p:embeddedFont>
    <p:embeddedFont>
      <p:font typeface="Montserrat Extra-Light Italics" charset="1" panose="00000300000000000000"/>
      <p:regular r:id="rId27"/>
    </p:embeddedFont>
    <p:embeddedFont>
      <p:font typeface="Montserrat Light" charset="1" panose="00000400000000000000"/>
      <p:regular r:id="rId28"/>
    </p:embeddedFont>
    <p:embeddedFont>
      <p:font typeface="Montserrat Light Italics" charset="1" panose="00000400000000000000"/>
      <p:regular r:id="rId29"/>
    </p:embeddedFont>
    <p:embeddedFont>
      <p:font typeface="Montserrat Medium" charset="1" panose="00000600000000000000"/>
      <p:regular r:id="rId30"/>
    </p:embeddedFont>
    <p:embeddedFont>
      <p:font typeface="Montserrat Medium Italics" charset="1" panose="00000600000000000000"/>
      <p:regular r:id="rId31"/>
    </p:embeddedFont>
    <p:embeddedFont>
      <p:font typeface="Montserrat Semi-Bold" charset="1" panose="00000700000000000000"/>
      <p:regular r:id="rId32"/>
    </p:embeddedFont>
    <p:embeddedFont>
      <p:font typeface="Montserrat Semi-Bold Italics" charset="1" panose="00000700000000000000"/>
      <p:regular r:id="rId33"/>
    </p:embeddedFont>
    <p:embeddedFont>
      <p:font typeface="Montserrat Ultra-Bold" charset="1" panose="00000900000000000000"/>
      <p:regular r:id="rId34"/>
    </p:embeddedFont>
    <p:embeddedFont>
      <p:font typeface="Montserrat Ultra-Bold Italics" charset="1" panose="00000900000000000000"/>
      <p:regular r:id="rId35"/>
    </p:embeddedFont>
    <p:embeddedFont>
      <p:font typeface="Montserrat Heavy" charset="1" panose="00000A00000000000000"/>
      <p:regular r:id="rId36"/>
    </p:embeddedFont>
    <p:embeddedFont>
      <p:font typeface="Montserrat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EEE3"/>
        </a:solidFill>
      </p:bgPr>
    </p:bg>
    <p:spTree>
      <p:nvGrpSpPr>
        <p:cNvPr id="1" name=""/>
        <p:cNvGrpSpPr/>
        <p:nvPr/>
      </p:nvGrpSpPr>
      <p:grpSpPr>
        <a:xfrm>
          <a:off x="0" y="0"/>
          <a:ext cx="0" cy="0"/>
          <a:chOff x="0" y="0"/>
          <a:chExt cx="0" cy="0"/>
        </a:xfrm>
      </p:grpSpPr>
      <p:sp>
        <p:nvSpPr>
          <p:cNvPr name="TextBox 2" id="2"/>
          <p:cNvSpPr txBox="true"/>
          <p:nvPr/>
        </p:nvSpPr>
        <p:spPr>
          <a:xfrm rot="0">
            <a:off x="3704771" y="2286389"/>
            <a:ext cx="10878457" cy="4933670"/>
          </a:xfrm>
          <a:prstGeom prst="rect">
            <a:avLst/>
          </a:prstGeom>
        </p:spPr>
        <p:txBody>
          <a:bodyPr anchor="t" rtlCol="false" tIns="0" lIns="0" bIns="0" rIns="0">
            <a:spAutoFit/>
          </a:bodyPr>
          <a:lstStyle/>
          <a:p>
            <a:pPr algn="ctr">
              <a:lnSpc>
                <a:spcPts val="18501"/>
              </a:lnSpc>
            </a:pPr>
            <a:r>
              <a:rPr lang="en-US" sz="17290">
                <a:solidFill>
                  <a:srgbClr val="B85E24"/>
                </a:solidFill>
                <a:latin typeface="Scripter"/>
              </a:rPr>
              <a:t>Tugas</a:t>
            </a:r>
          </a:p>
          <a:p>
            <a:pPr algn="ctr">
              <a:lnSpc>
                <a:spcPts val="18501"/>
              </a:lnSpc>
            </a:pPr>
            <a:r>
              <a:rPr lang="en-US" sz="17290">
                <a:solidFill>
                  <a:srgbClr val="743812"/>
                </a:solidFill>
                <a:latin typeface="Scripter"/>
              </a:rPr>
              <a:t>Presentasi</a:t>
            </a:r>
          </a:p>
        </p:txBody>
      </p:sp>
      <p:sp>
        <p:nvSpPr>
          <p:cNvPr name="Freeform 3" id="3"/>
          <p:cNvSpPr/>
          <p:nvPr/>
        </p:nvSpPr>
        <p:spPr>
          <a:xfrm flipH="false" flipV="false" rot="0">
            <a:off x="14583229" y="-471414"/>
            <a:ext cx="3890356" cy="4114800"/>
          </a:xfrm>
          <a:custGeom>
            <a:avLst/>
            <a:gdLst/>
            <a:ahLst/>
            <a:cxnLst/>
            <a:rect r="r" b="b" t="t" l="l"/>
            <a:pathLst>
              <a:path h="4114800" w="3890356">
                <a:moveTo>
                  <a:pt x="0" y="0"/>
                </a:moveTo>
                <a:lnTo>
                  <a:pt x="3890356" y="0"/>
                </a:lnTo>
                <a:lnTo>
                  <a:pt x="389035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320984" y="428137"/>
            <a:ext cx="3525844" cy="1634709"/>
          </a:xfrm>
          <a:custGeom>
            <a:avLst/>
            <a:gdLst/>
            <a:ahLst/>
            <a:cxnLst/>
            <a:rect r="r" b="b" t="t" l="l"/>
            <a:pathLst>
              <a:path h="1634709" w="3525844">
                <a:moveTo>
                  <a:pt x="0" y="0"/>
                </a:moveTo>
                <a:lnTo>
                  <a:pt x="3525844" y="0"/>
                </a:lnTo>
                <a:lnTo>
                  <a:pt x="3525844" y="1634709"/>
                </a:lnTo>
                <a:lnTo>
                  <a:pt x="0" y="1634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5661914"/>
            <a:ext cx="1841572" cy="358270"/>
          </a:xfrm>
          <a:custGeom>
            <a:avLst/>
            <a:gdLst/>
            <a:ahLst/>
            <a:cxnLst/>
            <a:rect r="r" b="b" t="t" l="l"/>
            <a:pathLst>
              <a:path h="358270" w="1841572">
                <a:moveTo>
                  <a:pt x="0" y="0"/>
                </a:moveTo>
                <a:lnTo>
                  <a:pt x="1841572" y="0"/>
                </a:lnTo>
                <a:lnTo>
                  <a:pt x="1841572" y="358269"/>
                </a:lnTo>
                <a:lnTo>
                  <a:pt x="0" y="3582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3908357" y="2628732"/>
            <a:ext cx="1841572" cy="358270"/>
          </a:xfrm>
          <a:custGeom>
            <a:avLst/>
            <a:gdLst/>
            <a:ahLst/>
            <a:cxnLst/>
            <a:rect r="r" b="b" t="t" l="l"/>
            <a:pathLst>
              <a:path h="358270" w="1841572">
                <a:moveTo>
                  <a:pt x="0" y="0"/>
                </a:moveTo>
                <a:lnTo>
                  <a:pt x="1841572" y="0"/>
                </a:lnTo>
                <a:lnTo>
                  <a:pt x="1841572" y="358269"/>
                </a:lnTo>
                <a:lnTo>
                  <a:pt x="0" y="3582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6214726" y="7046702"/>
            <a:ext cx="5858548" cy="1013245"/>
            <a:chOff x="0" y="0"/>
            <a:chExt cx="1542992" cy="266863"/>
          </a:xfrm>
        </p:grpSpPr>
        <p:sp>
          <p:nvSpPr>
            <p:cNvPr name="Freeform 8" id="8"/>
            <p:cNvSpPr/>
            <p:nvPr/>
          </p:nvSpPr>
          <p:spPr>
            <a:xfrm flipH="false" flipV="false" rot="0">
              <a:off x="0" y="0"/>
              <a:ext cx="1542992" cy="266863"/>
            </a:xfrm>
            <a:custGeom>
              <a:avLst/>
              <a:gdLst/>
              <a:ahLst/>
              <a:cxnLst/>
              <a:rect r="r" b="b" t="t" l="l"/>
              <a:pathLst>
                <a:path h="266863" w="1542992">
                  <a:moveTo>
                    <a:pt x="67395" y="0"/>
                  </a:moveTo>
                  <a:lnTo>
                    <a:pt x="1475597" y="0"/>
                  </a:lnTo>
                  <a:cubicBezTo>
                    <a:pt x="1512818" y="0"/>
                    <a:pt x="1542992" y="30174"/>
                    <a:pt x="1542992" y="67395"/>
                  </a:cubicBezTo>
                  <a:lnTo>
                    <a:pt x="1542992" y="199468"/>
                  </a:lnTo>
                  <a:cubicBezTo>
                    <a:pt x="1542992" y="217342"/>
                    <a:pt x="1535892" y="234484"/>
                    <a:pt x="1523252" y="247123"/>
                  </a:cubicBezTo>
                  <a:cubicBezTo>
                    <a:pt x="1510613" y="259762"/>
                    <a:pt x="1493471" y="266863"/>
                    <a:pt x="1475597" y="266863"/>
                  </a:cubicBezTo>
                  <a:lnTo>
                    <a:pt x="67395" y="266863"/>
                  </a:lnTo>
                  <a:cubicBezTo>
                    <a:pt x="49521" y="266863"/>
                    <a:pt x="32379" y="259762"/>
                    <a:pt x="19740" y="247123"/>
                  </a:cubicBezTo>
                  <a:cubicBezTo>
                    <a:pt x="7101" y="234484"/>
                    <a:pt x="0" y="217342"/>
                    <a:pt x="0" y="199468"/>
                  </a:cubicBezTo>
                  <a:lnTo>
                    <a:pt x="0" y="67395"/>
                  </a:lnTo>
                  <a:cubicBezTo>
                    <a:pt x="0" y="49521"/>
                    <a:pt x="7101" y="32379"/>
                    <a:pt x="19740" y="19740"/>
                  </a:cubicBezTo>
                  <a:cubicBezTo>
                    <a:pt x="32379" y="7101"/>
                    <a:pt x="49521" y="0"/>
                    <a:pt x="67395" y="0"/>
                  </a:cubicBezTo>
                  <a:close/>
                </a:path>
              </a:pathLst>
            </a:custGeom>
            <a:solidFill>
              <a:srgbClr val="F88C46"/>
            </a:solidFill>
          </p:spPr>
        </p:sp>
        <p:sp>
          <p:nvSpPr>
            <p:cNvPr name="TextBox 9" id="9"/>
            <p:cNvSpPr txBox="true"/>
            <p:nvPr/>
          </p:nvSpPr>
          <p:spPr>
            <a:xfrm>
              <a:off x="0" y="-76200"/>
              <a:ext cx="1542992" cy="34306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true" flipV="true" rot="0">
            <a:off x="4308" y="6675302"/>
            <a:ext cx="3890356" cy="4114800"/>
          </a:xfrm>
          <a:custGeom>
            <a:avLst/>
            <a:gdLst/>
            <a:ahLst/>
            <a:cxnLst/>
            <a:rect r="r" b="b" t="t" l="l"/>
            <a:pathLst>
              <a:path h="4114800" w="3890356">
                <a:moveTo>
                  <a:pt x="3890356" y="4114800"/>
                </a:moveTo>
                <a:lnTo>
                  <a:pt x="0" y="4114800"/>
                </a:lnTo>
                <a:lnTo>
                  <a:pt x="0" y="0"/>
                </a:lnTo>
                <a:lnTo>
                  <a:pt x="3890356" y="0"/>
                </a:lnTo>
                <a:lnTo>
                  <a:pt x="3890356"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655571" y="8059947"/>
            <a:ext cx="3525844" cy="1634709"/>
          </a:xfrm>
          <a:custGeom>
            <a:avLst/>
            <a:gdLst/>
            <a:ahLst/>
            <a:cxnLst/>
            <a:rect r="r" b="b" t="t" l="l"/>
            <a:pathLst>
              <a:path h="1634709" w="3525844">
                <a:moveTo>
                  <a:pt x="0" y="0"/>
                </a:moveTo>
                <a:lnTo>
                  <a:pt x="3525843" y="0"/>
                </a:lnTo>
                <a:lnTo>
                  <a:pt x="3525843" y="1634709"/>
                </a:lnTo>
                <a:lnTo>
                  <a:pt x="0" y="1634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66557" y="-372315"/>
            <a:ext cx="2631314" cy="2435161"/>
          </a:xfrm>
          <a:custGeom>
            <a:avLst/>
            <a:gdLst/>
            <a:ahLst/>
            <a:cxnLst/>
            <a:rect r="r" b="b" t="t" l="l"/>
            <a:pathLst>
              <a:path h="2435161" w="2631314">
                <a:moveTo>
                  <a:pt x="0" y="0"/>
                </a:moveTo>
                <a:lnTo>
                  <a:pt x="2631314" y="0"/>
                </a:lnTo>
                <a:lnTo>
                  <a:pt x="2631314" y="2435161"/>
                </a:lnTo>
                <a:lnTo>
                  <a:pt x="0" y="243516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5943643" y="7851839"/>
            <a:ext cx="2631314" cy="2435161"/>
          </a:xfrm>
          <a:custGeom>
            <a:avLst/>
            <a:gdLst/>
            <a:ahLst/>
            <a:cxnLst/>
            <a:rect r="r" b="b" t="t" l="l"/>
            <a:pathLst>
              <a:path h="2435161" w="2631314">
                <a:moveTo>
                  <a:pt x="0" y="0"/>
                </a:moveTo>
                <a:lnTo>
                  <a:pt x="2631314" y="0"/>
                </a:lnTo>
                <a:lnTo>
                  <a:pt x="2631314" y="2435161"/>
                </a:lnTo>
                <a:lnTo>
                  <a:pt x="0" y="243516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4815913" y="2987001"/>
            <a:ext cx="993704" cy="836518"/>
          </a:xfrm>
          <a:custGeom>
            <a:avLst/>
            <a:gdLst/>
            <a:ahLst/>
            <a:cxnLst/>
            <a:rect r="r" b="b" t="t" l="l"/>
            <a:pathLst>
              <a:path h="836518" w="993704">
                <a:moveTo>
                  <a:pt x="0" y="0"/>
                </a:moveTo>
                <a:lnTo>
                  <a:pt x="993704" y="0"/>
                </a:lnTo>
                <a:lnTo>
                  <a:pt x="993704" y="836519"/>
                </a:lnTo>
                <a:lnTo>
                  <a:pt x="0" y="83651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5" id="15"/>
          <p:cNvSpPr txBox="true"/>
          <p:nvPr/>
        </p:nvSpPr>
        <p:spPr>
          <a:xfrm rot="0">
            <a:off x="5809617" y="7207941"/>
            <a:ext cx="6668765" cy="681242"/>
          </a:xfrm>
          <a:prstGeom prst="rect">
            <a:avLst/>
          </a:prstGeom>
        </p:spPr>
        <p:txBody>
          <a:bodyPr anchor="t" rtlCol="false" tIns="0" lIns="0" bIns="0" rIns="0">
            <a:spAutoFit/>
          </a:bodyPr>
          <a:lstStyle/>
          <a:p>
            <a:pPr algn="ctr">
              <a:lnSpc>
                <a:spcPts val="5260"/>
              </a:lnSpc>
            </a:pPr>
            <a:r>
              <a:rPr lang="en-US" sz="4916">
                <a:solidFill>
                  <a:srgbClr val="FEECDF"/>
                </a:solidFill>
                <a:latin typeface="Open Sans"/>
              </a:rPr>
              <a:t>Kelompok 11</a:t>
            </a:r>
          </a:p>
        </p:txBody>
      </p:sp>
      <p:sp>
        <p:nvSpPr>
          <p:cNvPr name="Freeform 16" id="16"/>
          <p:cNvSpPr/>
          <p:nvPr/>
        </p:nvSpPr>
        <p:spPr>
          <a:xfrm flipH="false" flipV="false" rot="0">
            <a:off x="12914652" y="7135065"/>
            <a:ext cx="993704" cy="836518"/>
          </a:xfrm>
          <a:custGeom>
            <a:avLst/>
            <a:gdLst/>
            <a:ahLst/>
            <a:cxnLst/>
            <a:rect r="r" b="b" t="t" l="l"/>
            <a:pathLst>
              <a:path h="836518" w="993704">
                <a:moveTo>
                  <a:pt x="0" y="0"/>
                </a:moveTo>
                <a:lnTo>
                  <a:pt x="993705" y="0"/>
                </a:lnTo>
                <a:lnTo>
                  <a:pt x="993705" y="836519"/>
                </a:lnTo>
                <a:lnTo>
                  <a:pt x="0" y="83651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B85E24"/>
        </a:solidFill>
      </p:bgPr>
    </p:bg>
    <p:spTree>
      <p:nvGrpSpPr>
        <p:cNvPr id="1" name=""/>
        <p:cNvGrpSpPr/>
        <p:nvPr/>
      </p:nvGrpSpPr>
      <p:grpSpPr>
        <a:xfrm>
          <a:off x="0" y="0"/>
          <a:ext cx="0" cy="0"/>
          <a:chOff x="0" y="0"/>
          <a:chExt cx="0" cy="0"/>
        </a:xfrm>
      </p:grpSpPr>
      <p:grpSp>
        <p:nvGrpSpPr>
          <p:cNvPr name="Group 2" id="2"/>
          <p:cNvGrpSpPr/>
          <p:nvPr/>
        </p:nvGrpSpPr>
        <p:grpSpPr>
          <a:xfrm rot="0">
            <a:off x="3553387" y="2955900"/>
            <a:ext cx="11035556" cy="3567465"/>
            <a:chOff x="0" y="0"/>
            <a:chExt cx="14714074" cy="4756620"/>
          </a:xfrm>
        </p:grpSpPr>
        <p:grpSp>
          <p:nvGrpSpPr>
            <p:cNvPr name="Group 3" id="3"/>
            <p:cNvGrpSpPr/>
            <p:nvPr/>
          </p:nvGrpSpPr>
          <p:grpSpPr>
            <a:xfrm rot="0">
              <a:off x="0" y="0"/>
              <a:ext cx="14714074" cy="4756620"/>
              <a:chOff x="0" y="0"/>
              <a:chExt cx="2906484" cy="939579"/>
            </a:xfrm>
          </p:grpSpPr>
          <p:sp>
            <p:nvSpPr>
              <p:cNvPr name="Freeform 4" id="4"/>
              <p:cNvSpPr/>
              <p:nvPr/>
            </p:nvSpPr>
            <p:spPr>
              <a:xfrm flipH="false" flipV="false" rot="0">
                <a:off x="0" y="0"/>
                <a:ext cx="2906484" cy="939579"/>
              </a:xfrm>
              <a:custGeom>
                <a:avLst/>
                <a:gdLst/>
                <a:ahLst/>
                <a:cxnLst/>
                <a:rect r="r" b="b" t="t" l="l"/>
                <a:pathLst>
                  <a:path h="939579" w="2906484">
                    <a:moveTo>
                      <a:pt x="35779" y="0"/>
                    </a:moveTo>
                    <a:lnTo>
                      <a:pt x="2870705" y="0"/>
                    </a:lnTo>
                    <a:cubicBezTo>
                      <a:pt x="2890465" y="0"/>
                      <a:pt x="2906484" y="16019"/>
                      <a:pt x="2906484" y="35779"/>
                    </a:cubicBezTo>
                    <a:lnTo>
                      <a:pt x="2906484" y="903801"/>
                    </a:lnTo>
                    <a:cubicBezTo>
                      <a:pt x="2906484" y="923561"/>
                      <a:pt x="2890465" y="939579"/>
                      <a:pt x="2870705" y="939579"/>
                    </a:cubicBezTo>
                    <a:lnTo>
                      <a:pt x="35779" y="939579"/>
                    </a:lnTo>
                    <a:cubicBezTo>
                      <a:pt x="16019" y="939579"/>
                      <a:pt x="0" y="923561"/>
                      <a:pt x="0" y="903801"/>
                    </a:cubicBezTo>
                    <a:lnTo>
                      <a:pt x="0" y="35779"/>
                    </a:lnTo>
                    <a:cubicBezTo>
                      <a:pt x="0" y="16019"/>
                      <a:pt x="16019" y="0"/>
                      <a:pt x="35779" y="0"/>
                    </a:cubicBezTo>
                    <a:close/>
                  </a:path>
                </a:pathLst>
              </a:custGeom>
              <a:solidFill>
                <a:srgbClr val="743812"/>
              </a:solidFill>
            </p:spPr>
          </p:sp>
          <p:sp>
            <p:nvSpPr>
              <p:cNvPr name="TextBox 5" id="5"/>
              <p:cNvSpPr txBox="true"/>
              <p:nvPr/>
            </p:nvSpPr>
            <p:spPr>
              <a:xfrm>
                <a:off x="0" y="-76200"/>
                <a:ext cx="2906484" cy="1015779"/>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850098" y="1067853"/>
              <a:ext cx="13013879" cy="2565115"/>
            </a:xfrm>
            <a:prstGeom prst="rect">
              <a:avLst/>
            </a:prstGeom>
          </p:spPr>
          <p:txBody>
            <a:bodyPr anchor="t" rtlCol="false" tIns="0" lIns="0" bIns="0" rIns="0">
              <a:spAutoFit/>
            </a:bodyPr>
            <a:lstStyle/>
            <a:p>
              <a:pPr algn="ctr">
                <a:lnSpc>
                  <a:spcPts val="13721"/>
                </a:lnSpc>
              </a:pPr>
              <a:r>
                <a:rPr lang="en-US" sz="12823">
                  <a:solidFill>
                    <a:srgbClr val="FFEEE3"/>
                  </a:solidFill>
                  <a:latin typeface="Scripter"/>
                </a:rPr>
                <a:t>Terima Kasih</a:t>
              </a:r>
            </a:p>
          </p:txBody>
        </p:sp>
      </p:grpSp>
      <p:sp>
        <p:nvSpPr>
          <p:cNvPr name="Freeform 7" id="7"/>
          <p:cNvSpPr/>
          <p:nvPr/>
        </p:nvSpPr>
        <p:spPr>
          <a:xfrm flipH="false" flipV="false" rot="0">
            <a:off x="2697093" y="4210681"/>
            <a:ext cx="1841737" cy="2312684"/>
          </a:xfrm>
          <a:custGeom>
            <a:avLst/>
            <a:gdLst/>
            <a:ahLst/>
            <a:cxnLst/>
            <a:rect r="r" b="b" t="t" l="l"/>
            <a:pathLst>
              <a:path h="2312684" w="1841737">
                <a:moveTo>
                  <a:pt x="0" y="0"/>
                </a:moveTo>
                <a:lnTo>
                  <a:pt x="1841737" y="0"/>
                </a:lnTo>
                <a:lnTo>
                  <a:pt x="1841737" y="2312684"/>
                </a:lnTo>
                <a:lnTo>
                  <a:pt x="0" y="2312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3668074" y="5680625"/>
            <a:ext cx="1841737" cy="2312684"/>
          </a:xfrm>
          <a:custGeom>
            <a:avLst/>
            <a:gdLst/>
            <a:ahLst/>
            <a:cxnLst/>
            <a:rect r="r" b="b" t="t" l="l"/>
            <a:pathLst>
              <a:path h="2312684" w="1841737">
                <a:moveTo>
                  <a:pt x="0" y="0"/>
                </a:moveTo>
                <a:lnTo>
                  <a:pt x="1841737" y="0"/>
                </a:lnTo>
                <a:lnTo>
                  <a:pt x="1841737" y="2312684"/>
                </a:lnTo>
                <a:lnTo>
                  <a:pt x="0" y="2312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814441" y="8410239"/>
            <a:ext cx="2590665" cy="1201127"/>
          </a:xfrm>
          <a:custGeom>
            <a:avLst/>
            <a:gdLst/>
            <a:ahLst/>
            <a:cxnLst/>
            <a:rect r="r" b="b" t="t" l="l"/>
            <a:pathLst>
              <a:path h="1201127" w="2590665">
                <a:moveTo>
                  <a:pt x="0" y="0"/>
                </a:moveTo>
                <a:lnTo>
                  <a:pt x="2590665" y="0"/>
                </a:lnTo>
                <a:lnTo>
                  <a:pt x="2590665" y="1201127"/>
                </a:lnTo>
                <a:lnTo>
                  <a:pt x="0" y="12011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6239504" y="648992"/>
            <a:ext cx="2590665" cy="1201127"/>
          </a:xfrm>
          <a:custGeom>
            <a:avLst/>
            <a:gdLst/>
            <a:ahLst/>
            <a:cxnLst/>
            <a:rect r="r" b="b" t="t" l="l"/>
            <a:pathLst>
              <a:path h="1201127" w="2590665">
                <a:moveTo>
                  <a:pt x="0" y="0"/>
                </a:moveTo>
                <a:lnTo>
                  <a:pt x="2590665" y="0"/>
                </a:lnTo>
                <a:lnTo>
                  <a:pt x="2590665" y="1201127"/>
                </a:lnTo>
                <a:lnTo>
                  <a:pt x="0" y="12011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480891" y="-187526"/>
            <a:ext cx="1987408" cy="1673036"/>
          </a:xfrm>
          <a:custGeom>
            <a:avLst/>
            <a:gdLst/>
            <a:ahLst/>
            <a:cxnLst/>
            <a:rect r="r" b="b" t="t" l="l"/>
            <a:pathLst>
              <a:path h="1673036" w="1987408">
                <a:moveTo>
                  <a:pt x="0" y="0"/>
                </a:moveTo>
                <a:lnTo>
                  <a:pt x="1987409" y="0"/>
                </a:lnTo>
                <a:lnTo>
                  <a:pt x="1987409" y="1673036"/>
                </a:lnTo>
                <a:lnTo>
                  <a:pt x="0" y="16730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5865942" y="8421782"/>
            <a:ext cx="1987408" cy="1673036"/>
          </a:xfrm>
          <a:custGeom>
            <a:avLst/>
            <a:gdLst/>
            <a:ahLst/>
            <a:cxnLst/>
            <a:rect r="r" b="b" t="t" l="l"/>
            <a:pathLst>
              <a:path h="1673036" w="1987408">
                <a:moveTo>
                  <a:pt x="0" y="0"/>
                </a:moveTo>
                <a:lnTo>
                  <a:pt x="1987408" y="0"/>
                </a:lnTo>
                <a:lnTo>
                  <a:pt x="1987408" y="1673036"/>
                </a:lnTo>
                <a:lnTo>
                  <a:pt x="0" y="16730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743812"/>
        </a:solidFill>
      </p:bgPr>
    </p:bg>
    <p:spTree>
      <p:nvGrpSpPr>
        <p:cNvPr id="1" name=""/>
        <p:cNvGrpSpPr/>
        <p:nvPr/>
      </p:nvGrpSpPr>
      <p:grpSpPr>
        <a:xfrm>
          <a:off x="0" y="0"/>
          <a:ext cx="0" cy="0"/>
          <a:chOff x="0" y="0"/>
          <a:chExt cx="0" cy="0"/>
        </a:xfrm>
      </p:grpSpPr>
      <p:sp>
        <p:nvSpPr>
          <p:cNvPr name="Freeform 2" id="2"/>
          <p:cNvSpPr/>
          <p:nvPr/>
        </p:nvSpPr>
        <p:spPr>
          <a:xfrm flipH="false" flipV="false" rot="0">
            <a:off x="34996" y="836084"/>
            <a:ext cx="1987408" cy="1673036"/>
          </a:xfrm>
          <a:custGeom>
            <a:avLst/>
            <a:gdLst/>
            <a:ahLst/>
            <a:cxnLst/>
            <a:rect r="r" b="b" t="t" l="l"/>
            <a:pathLst>
              <a:path h="1673036" w="1987408">
                <a:moveTo>
                  <a:pt x="0" y="0"/>
                </a:moveTo>
                <a:lnTo>
                  <a:pt x="1987408" y="0"/>
                </a:lnTo>
                <a:lnTo>
                  <a:pt x="1987408" y="1673036"/>
                </a:lnTo>
                <a:lnTo>
                  <a:pt x="0" y="1673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84582" y="7931606"/>
            <a:ext cx="1987408" cy="1673036"/>
          </a:xfrm>
          <a:custGeom>
            <a:avLst/>
            <a:gdLst/>
            <a:ahLst/>
            <a:cxnLst/>
            <a:rect r="r" b="b" t="t" l="l"/>
            <a:pathLst>
              <a:path h="1673036" w="1987408">
                <a:moveTo>
                  <a:pt x="0" y="0"/>
                </a:moveTo>
                <a:lnTo>
                  <a:pt x="1987408" y="0"/>
                </a:lnTo>
                <a:lnTo>
                  <a:pt x="1987408" y="1673036"/>
                </a:lnTo>
                <a:lnTo>
                  <a:pt x="0" y="1673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50659" y="7249248"/>
            <a:ext cx="3282443" cy="3037752"/>
          </a:xfrm>
          <a:custGeom>
            <a:avLst/>
            <a:gdLst/>
            <a:ahLst/>
            <a:cxnLst/>
            <a:rect r="r" b="b" t="t" l="l"/>
            <a:pathLst>
              <a:path h="3037752" w="3282443">
                <a:moveTo>
                  <a:pt x="0" y="0"/>
                </a:moveTo>
                <a:lnTo>
                  <a:pt x="3282443" y="0"/>
                </a:lnTo>
                <a:lnTo>
                  <a:pt x="3282443" y="3037752"/>
                </a:lnTo>
                <a:lnTo>
                  <a:pt x="0" y="30377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389548" y="-528631"/>
            <a:ext cx="3282443" cy="3037752"/>
          </a:xfrm>
          <a:custGeom>
            <a:avLst/>
            <a:gdLst/>
            <a:ahLst/>
            <a:cxnLst/>
            <a:rect r="r" b="b" t="t" l="l"/>
            <a:pathLst>
              <a:path h="3037752" w="3282443">
                <a:moveTo>
                  <a:pt x="0" y="0"/>
                </a:moveTo>
                <a:lnTo>
                  <a:pt x="3282442" y="0"/>
                </a:lnTo>
                <a:lnTo>
                  <a:pt x="3282442" y="3037751"/>
                </a:lnTo>
                <a:lnTo>
                  <a:pt x="0" y="30377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011334" y="3495358"/>
            <a:ext cx="14265333" cy="131445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FFEEE3"/>
                </a:solidFill>
                <a:latin typeface="Scripter"/>
              </a:rPr>
              <a:t>ak bth support dr estes : 3</a:t>
            </a:r>
          </a:p>
        </p:txBody>
      </p:sp>
      <p:sp>
        <p:nvSpPr>
          <p:cNvPr name="Freeform 7" id="7"/>
          <p:cNvSpPr/>
          <p:nvPr/>
        </p:nvSpPr>
        <p:spPr>
          <a:xfrm flipH="false" flipV="false" rot="0">
            <a:off x="8601635" y="2233171"/>
            <a:ext cx="1084730" cy="749380"/>
          </a:xfrm>
          <a:custGeom>
            <a:avLst/>
            <a:gdLst/>
            <a:ahLst/>
            <a:cxnLst/>
            <a:rect r="r" b="b" t="t" l="l"/>
            <a:pathLst>
              <a:path h="749380" w="1084730">
                <a:moveTo>
                  <a:pt x="0" y="0"/>
                </a:moveTo>
                <a:lnTo>
                  <a:pt x="1084730" y="0"/>
                </a:lnTo>
                <a:lnTo>
                  <a:pt x="1084730" y="749380"/>
                </a:lnTo>
                <a:lnTo>
                  <a:pt x="0" y="7493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2837439" y="6411364"/>
            <a:ext cx="12613122" cy="837884"/>
          </a:xfrm>
          <a:prstGeom prst="rect">
            <a:avLst/>
          </a:prstGeom>
        </p:spPr>
        <p:txBody>
          <a:bodyPr anchor="t" rtlCol="false" tIns="0" lIns="0" bIns="0" rIns="0">
            <a:spAutoFit/>
          </a:bodyPr>
          <a:lstStyle/>
          <a:p>
            <a:pPr algn="ctr" marL="0" indent="0" lvl="0">
              <a:lnSpc>
                <a:spcPts val="6158"/>
              </a:lnSpc>
              <a:spcBef>
                <a:spcPct val="0"/>
              </a:spcBef>
            </a:pPr>
            <a:r>
              <a:rPr lang="en-US" sz="4399" spc="268">
                <a:solidFill>
                  <a:srgbClr val="FFEEE3"/>
                </a:solidFill>
                <a:latin typeface="Handyman"/>
              </a:rPr>
              <a:t>trio macan rawrr.....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EEE3"/>
        </a:solidFill>
      </p:bgPr>
    </p:bg>
    <p:spTree>
      <p:nvGrpSpPr>
        <p:cNvPr id="1" name=""/>
        <p:cNvGrpSpPr/>
        <p:nvPr/>
      </p:nvGrpSpPr>
      <p:grpSpPr>
        <a:xfrm>
          <a:off x="0" y="0"/>
          <a:ext cx="0" cy="0"/>
          <a:chOff x="0" y="0"/>
          <a:chExt cx="0" cy="0"/>
        </a:xfrm>
      </p:grpSpPr>
      <p:sp>
        <p:nvSpPr>
          <p:cNvPr name="Freeform 2" id="2"/>
          <p:cNvSpPr/>
          <p:nvPr/>
        </p:nvSpPr>
        <p:spPr>
          <a:xfrm flipH="false" flipV="false" rot="0">
            <a:off x="-266633" y="8302318"/>
            <a:ext cx="2590665" cy="1201127"/>
          </a:xfrm>
          <a:custGeom>
            <a:avLst/>
            <a:gdLst/>
            <a:ahLst/>
            <a:cxnLst/>
            <a:rect r="r" b="b" t="t" l="l"/>
            <a:pathLst>
              <a:path h="1201127" w="2590665">
                <a:moveTo>
                  <a:pt x="0" y="0"/>
                </a:moveTo>
                <a:lnTo>
                  <a:pt x="2590666" y="0"/>
                </a:lnTo>
                <a:lnTo>
                  <a:pt x="2590666" y="1201126"/>
                </a:lnTo>
                <a:lnTo>
                  <a:pt x="0" y="12011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56163" y="428137"/>
            <a:ext cx="2590665" cy="1201127"/>
          </a:xfrm>
          <a:custGeom>
            <a:avLst/>
            <a:gdLst/>
            <a:ahLst/>
            <a:cxnLst/>
            <a:rect r="r" b="b" t="t" l="l"/>
            <a:pathLst>
              <a:path h="1201127" w="2590665">
                <a:moveTo>
                  <a:pt x="0" y="0"/>
                </a:moveTo>
                <a:lnTo>
                  <a:pt x="2590665" y="0"/>
                </a:lnTo>
                <a:lnTo>
                  <a:pt x="2590665" y="1201126"/>
                </a:lnTo>
                <a:lnTo>
                  <a:pt x="0" y="12011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739487">
            <a:off x="15421913" y="6290820"/>
            <a:ext cx="5732173" cy="5816781"/>
          </a:xfrm>
          <a:custGeom>
            <a:avLst/>
            <a:gdLst/>
            <a:ahLst/>
            <a:cxnLst/>
            <a:rect r="r" b="b" t="t" l="l"/>
            <a:pathLst>
              <a:path h="5816781" w="5732173">
                <a:moveTo>
                  <a:pt x="0" y="0"/>
                </a:moveTo>
                <a:lnTo>
                  <a:pt x="5732174" y="0"/>
                </a:lnTo>
                <a:lnTo>
                  <a:pt x="5732174" y="5816781"/>
                </a:lnTo>
                <a:lnTo>
                  <a:pt x="0" y="58167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654485" y="3209747"/>
            <a:ext cx="5854619" cy="5282265"/>
          </a:xfrm>
          <a:prstGeom prst="rect">
            <a:avLst/>
          </a:prstGeom>
        </p:spPr>
        <p:txBody>
          <a:bodyPr anchor="t" rtlCol="false" tIns="0" lIns="0" bIns="0" rIns="0">
            <a:spAutoFit/>
          </a:bodyPr>
          <a:lstStyle/>
          <a:p>
            <a:pPr marL="931831" indent="-465915" lvl="1">
              <a:lnSpc>
                <a:spcPts val="4618"/>
              </a:lnSpc>
              <a:buFont typeface="Arial"/>
              <a:buChar char="•"/>
            </a:pPr>
            <a:r>
              <a:rPr lang="en-US" sz="4316">
                <a:solidFill>
                  <a:srgbClr val="743812"/>
                </a:solidFill>
                <a:latin typeface="Open Sans"/>
              </a:rPr>
              <a:t>Martina Diana Sari (5220411268)</a:t>
            </a:r>
          </a:p>
          <a:p>
            <a:pPr marL="931831" indent="-465915" lvl="1">
              <a:lnSpc>
                <a:spcPts val="4618"/>
              </a:lnSpc>
              <a:buFont typeface="Arial"/>
              <a:buChar char="•"/>
            </a:pPr>
            <a:r>
              <a:rPr lang="en-US" sz="4316">
                <a:solidFill>
                  <a:srgbClr val="743812"/>
                </a:solidFill>
                <a:latin typeface="Open Sans"/>
              </a:rPr>
              <a:t>Chaterine Laura Panggabean (5220411269)</a:t>
            </a:r>
          </a:p>
          <a:p>
            <a:pPr marL="931831" indent="-465915" lvl="1">
              <a:lnSpc>
                <a:spcPts val="4618"/>
              </a:lnSpc>
              <a:buFont typeface="Arial"/>
              <a:buChar char="•"/>
            </a:pPr>
            <a:r>
              <a:rPr lang="en-US" sz="4316">
                <a:solidFill>
                  <a:srgbClr val="743812"/>
                </a:solidFill>
                <a:latin typeface="Open Sans"/>
              </a:rPr>
              <a:t>Luthfi Nur Faradillah (5220411254)</a:t>
            </a:r>
          </a:p>
          <a:p>
            <a:pPr>
              <a:lnSpc>
                <a:spcPts val="4618"/>
              </a:lnSpc>
            </a:pPr>
          </a:p>
        </p:txBody>
      </p:sp>
      <p:sp>
        <p:nvSpPr>
          <p:cNvPr name="Freeform 6" id="6"/>
          <p:cNvSpPr/>
          <p:nvPr/>
        </p:nvSpPr>
        <p:spPr>
          <a:xfrm flipH="false" flipV="false" rot="-2311817">
            <a:off x="-1493892" y="-2908390"/>
            <a:ext cx="5732173" cy="5816781"/>
          </a:xfrm>
          <a:custGeom>
            <a:avLst/>
            <a:gdLst/>
            <a:ahLst/>
            <a:cxnLst/>
            <a:rect r="r" b="b" t="t" l="l"/>
            <a:pathLst>
              <a:path h="5816781" w="5732173">
                <a:moveTo>
                  <a:pt x="0" y="0"/>
                </a:moveTo>
                <a:lnTo>
                  <a:pt x="5732173" y="0"/>
                </a:lnTo>
                <a:lnTo>
                  <a:pt x="5732173" y="5816780"/>
                </a:lnTo>
                <a:lnTo>
                  <a:pt x="0" y="58167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3362308" y="8724806"/>
            <a:ext cx="5484520" cy="1066988"/>
          </a:xfrm>
          <a:custGeom>
            <a:avLst/>
            <a:gdLst/>
            <a:ahLst/>
            <a:cxnLst/>
            <a:rect r="r" b="b" t="t" l="l"/>
            <a:pathLst>
              <a:path h="1066988" w="5484520">
                <a:moveTo>
                  <a:pt x="0" y="0"/>
                </a:moveTo>
                <a:lnTo>
                  <a:pt x="5484520" y="0"/>
                </a:lnTo>
                <a:lnTo>
                  <a:pt x="5484520" y="1066988"/>
                </a:lnTo>
                <a:lnTo>
                  <a:pt x="0" y="10669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370066" y="562275"/>
            <a:ext cx="5484520" cy="1066988"/>
          </a:xfrm>
          <a:custGeom>
            <a:avLst/>
            <a:gdLst/>
            <a:ahLst/>
            <a:cxnLst/>
            <a:rect r="r" b="b" t="t" l="l"/>
            <a:pathLst>
              <a:path h="1066988" w="5484520">
                <a:moveTo>
                  <a:pt x="0" y="0"/>
                </a:moveTo>
                <a:lnTo>
                  <a:pt x="5484521" y="0"/>
                </a:lnTo>
                <a:lnTo>
                  <a:pt x="5484521" y="1066988"/>
                </a:lnTo>
                <a:lnTo>
                  <a:pt x="0" y="10669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5654485" y="1648313"/>
            <a:ext cx="6979031" cy="1329035"/>
          </a:xfrm>
          <a:prstGeom prst="rect">
            <a:avLst/>
          </a:prstGeom>
        </p:spPr>
        <p:txBody>
          <a:bodyPr anchor="t" rtlCol="false" tIns="0" lIns="0" bIns="0" rIns="0">
            <a:spAutoFit/>
          </a:bodyPr>
          <a:lstStyle/>
          <a:p>
            <a:pPr>
              <a:lnSpc>
                <a:spcPts val="9587"/>
              </a:lnSpc>
            </a:pPr>
            <a:r>
              <a:rPr lang="en-US" sz="8960">
                <a:solidFill>
                  <a:srgbClr val="743812"/>
                </a:solidFill>
                <a:latin typeface="Scripter"/>
              </a:rPr>
              <a:t>Anggota Tim: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EEE3"/>
        </a:solidFill>
      </p:bgPr>
    </p:bg>
    <p:spTree>
      <p:nvGrpSpPr>
        <p:cNvPr id="1" name=""/>
        <p:cNvGrpSpPr/>
        <p:nvPr/>
      </p:nvGrpSpPr>
      <p:grpSpPr>
        <a:xfrm>
          <a:off x="0" y="0"/>
          <a:ext cx="0" cy="0"/>
          <a:chOff x="0" y="0"/>
          <a:chExt cx="0" cy="0"/>
        </a:xfrm>
      </p:grpSpPr>
      <p:sp>
        <p:nvSpPr>
          <p:cNvPr name="TextBox 2" id="2"/>
          <p:cNvSpPr txBox="true"/>
          <p:nvPr/>
        </p:nvSpPr>
        <p:spPr>
          <a:xfrm rot="0">
            <a:off x="3162249" y="1047750"/>
            <a:ext cx="12541883" cy="967536"/>
          </a:xfrm>
          <a:prstGeom prst="rect">
            <a:avLst/>
          </a:prstGeom>
        </p:spPr>
        <p:txBody>
          <a:bodyPr anchor="t" rtlCol="false" tIns="0" lIns="0" bIns="0" rIns="0">
            <a:spAutoFit/>
          </a:bodyPr>
          <a:lstStyle/>
          <a:p>
            <a:pPr algn="ctr">
              <a:lnSpc>
                <a:spcPts val="6967"/>
              </a:lnSpc>
            </a:pPr>
            <a:r>
              <a:rPr lang="en-US" sz="6511">
                <a:solidFill>
                  <a:srgbClr val="B85E24"/>
                </a:solidFill>
                <a:latin typeface="Scripter"/>
              </a:rPr>
              <a:t>kASUS : kELAS HEWAN DALAM HUTAN</a:t>
            </a:r>
          </a:p>
        </p:txBody>
      </p:sp>
      <p:grpSp>
        <p:nvGrpSpPr>
          <p:cNvPr name="Group 3" id="3"/>
          <p:cNvGrpSpPr/>
          <p:nvPr/>
        </p:nvGrpSpPr>
        <p:grpSpPr>
          <a:xfrm rot="0">
            <a:off x="2982340" y="2344426"/>
            <a:ext cx="12323321" cy="6061354"/>
            <a:chOff x="0" y="0"/>
            <a:chExt cx="3245648" cy="1596406"/>
          </a:xfrm>
        </p:grpSpPr>
        <p:sp>
          <p:nvSpPr>
            <p:cNvPr name="Freeform 4" id="4"/>
            <p:cNvSpPr/>
            <p:nvPr/>
          </p:nvSpPr>
          <p:spPr>
            <a:xfrm flipH="false" flipV="false" rot="0">
              <a:off x="0" y="0"/>
              <a:ext cx="3245648" cy="1596406"/>
            </a:xfrm>
            <a:custGeom>
              <a:avLst/>
              <a:gdLst/>
              <a:ahLst/>
              <a:cxnLst/>
              <a:rect r="r" b="b" t="t" l="l"/>
              <a:pathLst>
                <a:path h="1596406" w="3245648">
                  <a:moveTo>
                    <a:pt x="32040" y="0"/>
                  </a:moveTo>
                  <a:lnTo>
                    <a:pt x="3213608" y="0"/>
                  </a:lnTo>
                  <a:cubicBezTo>
                    <a:pt x="3231304" y="0"/>
                    <a:pt x="3245648" y="14345"/>
                    <a:pt x="3245648" y="32040"/>
                  </a:cubicBezTo>
                  <a:lnTo>
                    <a:pt x="3245648" y="1564366"/>
                  </a:lnTo>
                  <a:cubicBezTo>
                    <a:pt x="3245648" y="1572863"/>
                    <a:pt x="3242273" y="1581013"/>
                    <a:pt x="3236264" y="1587022"/>
                  </a:cubicBezTo>
                  <a:cubicBezTo>
                    <a:pt x="3230256" y="1593030"/>
                    <a:pt x="3222106" y="1596406"/>
                    <a:pt x="3213608" y="1596406"/>
                  </a:cubicBezTo>
                  <a:lnTo>
                    <a:pt x="32040" y="1596406"/>
                  </a:lnTo>
                  <a:cubicBezTo>
                    <a:pt x="14345" y="1596406"/>
                    <a:pt x="0" y="1582061"/>
                    <a:pt x="0" y="1564366"/>
                  </a:cubicBezTo>
                  <a:lnTo>
                    <a:pt x="0" y="32040"/>
                  </a:lnTo>
                  <a:cubicBezTo>
                    <a:pt x="0" y="14345"/>
                    <a:pt x="14345" y="0"/>
                    <a:pt x="32040" y="0"/>
                  </a:cubicBezTo>
                  <a:close/>
                </a:path>
              </a:pathLst>
            </a:custGeom>
            <a:solidFill>
              <a:srgbClr val="743812"/>
            </a:solidFill>
          </p:spPr>
        </p:sp>
        <p:sp>
          <p:nvSpPr>
            <p:cNvPr name="TextBox 5" id="5"/>
            <p:cNvSpPr txBox="true"/>
            <p:nvPr/>
          </p:nvSpPr>
          <p:spPr>
            <a:xfrm>
              <a:off x="0" y="-76200"/>
              <a:ext cx="3245648" cy="167260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605833" y="2908368"/>
            <a:ext cx="11126088" cy="4971570"/>
          </a:xfrm>
          <a:prstGeom prst="rect">
            <a:avLst/>
          </a:prstGeom>
        </p:spPr>
        <p:txBody>
          <a:bodyPr anchor="t" rtlCol="false" tIns="0" lIns="0" bIns="0" rIns="0">
            <a:spAutoFit/>
          </a:bodyPr>
          <a:lstStyle/>
          <a:p>
            <a:pPr>
              <a:lnSpc>
                <a:spcPts val="3617"/>
              </a:lnSpc>
            </a:pPr>
            <a:r>
              <a:rPr lang="en-US" sz="3380">
                <a:solidFill>
                  <a:srgbClr val="FFEEE3"/>
                </a:solidFill>
                <a:latin typeface="Open Sans"/>
              </a:rPr>
              <a:t>Dihutan yang luas mencakup berbagai jenis makhluk hidup, mamalia seperti singa, kuda, dan gajah hingga burung merpati dan camar. Setiap kelas hewan memiliki karakteristik unik yang berbeda. Kelas Mamalia menyoroti atribut-atribut mamalia, kelas Aves mengidentifikasi burung-burung dengan kemampuan terbang. Terdapat kelompok yang lebih spesifik seperti Ayam, termasuk dalam kelas Aves, memiliki atribut khusus bisa diadu, merpati, anggota kelas Aves juga, memiliki karakteristiknya sendiri tetapi tidak memiliki kemampuan khusus seperti ayam untuk bisa diadu.</a:t>
            </a:r>
          </a:p>
        </p:txBody>
      </p:sp>
      <p:sp>
        <p:nvSpPr>
          <p:cNvPr name="Freeform 7" id="7"/>
          <p:cNvSpPr/>
          <p:nvPr/>
        </p:nvSpPr>
        <p:spPr>
          <a:xfrm flipH="false" flipV="false" rot="0">
            <a:off x="14731922" y="7648335"/>
            <a:ext cx="4650121" cy="2155965"/>
          </a:xfrm>
          <a:custGeom>
            <a:avLst/>
            <a:gdLst/>
            <a:ahLst/>
            <a:cxnLst/>
            <a:rect r="r" b="b" t="t" l="l"/>
            <a:pathLst>
              <a:path h="2155965" w="4650121">
                <a:moveTo>
                  <a:pt x="0" y="0"/>
                </a:moveTo>
                <a:lnTo>
                  <a:pt x="4650121" y="0"/>
                </a:lnTo>
                <a:lnTo>
                  <a:pt x="4650121" y="2155965"/>
                </a:lnTo>
                <a:lnTo>
                  <a:pt x="0" y="21559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704132" y="1243568"/>
            <a:ext cx="1346903" cy="1395097"/>
          </a:xfrm>
          <a:custGeom>
            <a:avLst/>
            <a:gdLst/>
            <a:ahLst/>
            <a:cxnLst/>
            <a:rect r="r" b="b" t="t" l="l"/>
            <a:pathLst>
              <a:path h="1395097" w="1346903">
                <a:moveTo>
                  <a:pt x="0" y="0"/>
                </a:moveTo>
                <a:lnTo>
                  <a:pt x="1346902" y="0"/>
                </a:lnTo>
                <a:lnTo>
                  <a:pt x="1346902" y="1395097"/>
                </a:lnTo>
                <a:lnTo>
                  <a:pt x="0" y="13950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8206323"/>
            <a:ext cx="1346903" cy="1395097"/>
          </a:xfrm>
          <a:custGeom>
            <a:avLst/>
            <a:gdLst/>
            <a:ahLst/>
            <a:cxnLst/>
            <a:rect r="r" b="b" t="t" l="l"/>
            <a:pathLst>
              <a:path h="1395097" w="1346903">
                <a:moveTo>
                  <a:pt x="0" y="0"/>
                </a:moveTo>
                <a:lnTo>
                  <a:pt x="1346903" y="0"/>
                </a:lnTo>
                <a:lnTo>
                  <a:pt x="1346903" y="1395097"/>
                </a:lnTo>
                <a:lnTo>
                  <a:pt x="0" y="13950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820003" y="1642460"/>
            <a:ext cx="4303630" cy="1995319"/>
          </a:xfrm>
          <a:custGeom>
            <a:avLst/>
            <a:gdLst/>
            <a:ahLst/>
            <a:cxnLst/>
            <a:rect r="r" b="b" t="t" l="l"/>
            <a:pathLst>
              <a:path h="1995319" w="4303630">
                <a:moveTo>
                  <a:pt x="0" y="0"/>
                </a:moveTo>
                <a:lnTo>
                  <a:pt x="4303630" y="0"/>
                </a:lnTo>
                <a:lnTo>
                  <a:pt x="4303630" y="1995319"/>
                </a:lnTo>
                <a:lnTo>
                  <a:pt x="0" y="1995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EEE3"/>
        </a:solidFill>
      </p:bgPr>
    </p:bg>
    <p:spTree>
      <p:nvGrpSpPr>
        <p:cNvPr id="1" name=""/>
        <p:cNvGrpSpPr/>
        <p:nvPr/>
      </p:nvGrpSpPr>
      <p:grpSpPr>
        <a:xfrm>
          <a:off x="0" y="0"/>
          <a:ext cx="0" cy="0"/>
          <a:chOff x="0" y="0"/>
          <a:chExt cx="0" cy="0"/>
        </a:xfrm>
      </p:grpSpPr>
      <p:sp>
        <p:nvSpPr>
          <p:cNvPr name="TextBox 2" id="2"/>
          <p:cNvSpPr txBox="true"/>
          <p:nvPr/>
        </p:nvSpPr>
        <p:spPr>
          <a:xfrm rot="0">
            <a:off x="2387042" y="2471549"/>
            <a:ext cx="13109016" cy="6088598"/>
          </a:xfrm>
          <a:prstGeom prst="rect">
            <a:avLst/>
          </a:prstGeom>
        </p:spPr>
        <p:txBody>
          <a:bodyPr anchor="t" rtlCol="false" tIns="0" lIns="0" bIns="0" rIns="0">
            <a:spAutoFit/>
          </a:bodyPr>
          <a:lstStyle/>
          <a:p>
            <a:pPr marL="519245" indent="-259622" lvl="1">
              <a:lnSpc>
                <a:spcPts val="2573"/>
              </a:lnSpc>
              <a:buFont typeface="Arial"/>
              <a:buChar char="•"/>
            </a:pPr>
            <a:r>
              <a:rPr lang="en-US" sz="2405">
                <a:solidFill>
                  <a:srgbClr val="743812"/>
                </a:solidFill>
                <a:latin typeface="Open Sans Semi-Bold"/>
              </a:rPr>
              <a:t>Kelas Utama: Animal</a:t>
            </a:r>
          </a:p>
          <a:p>
            <a:pPr marL="1038489" indent="-346163" lvl="2">
              <a:lnSpc>
                <a:spcPts val="2573"/>
              </a:lnSpc>
              <a:buFont typeface="Arial"/>
              <a:buChar char="⚬"/>
            </a:pPr>
            <a:r>
              <a:rPr lang="en-US" sz="2405">
                <a:solidFill>
                  <a:srgbClr val="743812"/>
                </a:solidFill>
                <a:latin typeface="Open Sans"/>
              </a:rPr>
              <a:t>Ini adalah kelas dasar yang memiliki atribut umum untuk hewan seperti nama, sifat, ukuran, dan jumlah_kaki.</a:t>
            </a:r>
          </a:p>
          <a:p>
            <a:pPr>
              <a:lnSpc>
                <a:spcPts val="2573"/>
              </a:lnSpc>
            </a:pPr>
          </a:p>
          <a:p>
            <a:pPr>
              <a:lnSpc>
                <a:spcPts val="2573"/>
              </a:lnSpc>
            </a:pPr>
            <a:r>
              <a:rPr lang="en-US" sz="2405">
                <a:solidFill>
                  <a:srgbClr val="743812"/>
                </a:solidFill>
                <a:latin typeface="Open Sans"/>
              </a:rPr>
              <a:t>2. </a:t>
            </a:r>
            <a:r>
              <a:rPr lang="en-US" sz="2405">
                <a:solidFill>
                  <a:srgbClr val="743812"/>
                </a:solidFill>
                <a:latin typeface="Open Sans Semi-Bold"/>
              </a:rPr>
              <a:t>Subkelas Pertama: Mamalia (turunan dari Animal)</a:t>
            </a:r>
          </a:p>
          <a:p>
            <a:pPr marL="1038489" indent="-346163" lvl="2">
              <a:lnSpc>
                <a:spcPts val="2573"/>
              </a:lnSpc>
              <a:buFont typeface="Arial"/>
              <a:buChar char="⚬"/>
            </a:pPr>
            <a:r>
              <a:rPr lang="en-US" sz="2405">
                <a:solidFill>
                  <a:srgbClr val="743812"/>
                </a:solidFill>
                <a:latin typeface="Open Sans"/>
              </a:rPr>
              <a:t>Menambahkan atribut tambahan spesifik untuk mamalia seperti kemampuan berjalan dan jenis_mamalia.</a:t>
            </a:r>
          </a:p>
          <a:p>
            <a:pPr>
              <a:lnSpc>
                <a:spcPts val="2573"/>
              </a:lnSpc>
            </a:pPr>
          </a:p>
          <a:p>
            <a:pPr>
              <a:lnSpc>
                <a:spcPts val="2573"/>
              </a:lnSpc>
            </a:pPr>
            <a:r>
              <a:rPr lang="en-US" sz="2405">
                <a:solidFill>
                  <a:srgbClr val="743812"/>
                </a:solidFill>
                <a:latin typeface="Open Sans"/>
              </a:rPr>
              <a:t>3. </a:t>
            </a:r>
            <a:r>
              <a:rPr lang="en-US" sz="2405">
                <a:solidFill>
                  <a:srgbClr val="743812"/>
                </a:solidFill>
                <a:latin typeface="Open Sans Semi-Bold"/>
              </a:rPr>
              <a:t>Subkelas Kedua: Aves (turunan dari Animal)</a:t>
            </a:r>
          </a:p>
          <a:p>
            <a:pPr marL="1038489" indent="-346163" lvl="2">
              <a:lnSpc>
                <a:spcPts val="2573"/>
              </a:lnSpc>
              <a:buFont typeface="Arial"/>
              <a:buChar char="⚬"/>
            </a:pPr>
            <a:r>
              <a:rPr lang="en-US" sz="2405">
                <a:solidFill>
                  <a:srgbClr val="743812"/>
                </a:solidFill>
                <a:latin typeface="Open Sans"/>
              </a:rPr>
              <a:t>Memiliki atribut spesifik untuk burung (aves) seperti kemampuan terbang dan jenis_burung.</a:t>
            </a:r>
          </a:p>
          <a:p>
            <a:pPr>
              <a:lnSpc>
                <a:spcPts val="2573"/>
              </a:lnSpc>
            </a:pPr>
          </a:p>
          <a:p>
            <a:pPr>
              <a:lnSpc>
                <a:spcPts val="2573"/>
              </a:lnSpc>
            </a:pPr>
            <a:r>
              <a:rPr lang="en-US" sz="2405">
                <a:solidFill>
                  <a:srgbClr val="743812"/>
                </a:solidFill>
                <a:latin typeface="Open Sans"/>
              </a:rPr>
              <a:t>4. </a:t>
            </a:r>
            <a:r>
              <a:rPr lang="en-US" sz="2405">
                <a:solidFill>
                  <a:srgbClr val="743812"/>
                </a:solidFill>
                <a:latin typeface="Open Sans Semi-Bold"/>
              </a:rPr>
              <a:t>Subkelas Mamalia Spesifik: Ayam (turunan dari Aves)</a:t>
            </a:r>
          </a:p>
          <a:p>
            <a:pPr marL="1038489" indent="-346163" lvl="2">
              <a:lnSpc>
                <a:spcPts val="2573"/>
              </a:lnSpc>
              <a:buFont typeface="Arial"/>
              <a:buChar char="⚬"/>
            </a:pPr>
            <a:r>
              <a:rPr lang="en-US" sz="2405">
                <a:solidFill>
                  <a:srgbClr val="743812"/>
                </a:solidFill>
                <a:latin typeface="Open Sans"/>
              </a:rPr>
              <a:t>Memiliki atribut tambahan yang khusus untuk ayam seperti jenis_ayam dan kemampuan bisa_diadu.</a:t>
            </a:r>
          </a:p>
          <a:p>
            <a:pPr>
              <a:lnSpc>
                <a:spcPts val="2573"/>
              </a:lnSpc>
            </a:pPr>
          </a:p>
          <a:p>
            <a:pPr>
              <a:lnSpc>
                <a:spcPts val="2573"/>
              </a:lnSpc>
            </a:pPr>
            <a:r>
              <a:rPr lang="en-US" sz="2405">
                <a:solidFill>
                  <a:srgbClr val="743812"/>
                </a:solidFill>
                <a:latin typeface="Open Sans"/>
              </a:rPr>
              <a:t>5. </a:t>
            </a:r>
            <a:r>
              <a:rPr lang="en-US" sz="2405">
                <a:solidFill>
                  <a:srgbClr val="743812"/>
                </a:solidFill>
                <a:latin typeface="Open Sans Semi-Bold"/>
              </a:rPr>
              <a:t>Subkelas Aves Spesifik: Merpati (turunan dari Aves)</a:t>
            </a:r>
          </a:p>
          <a:p>
            <a:pPr marL="1038489" indent="-346163" lvl="2">
              <a:lnSpc>
                <a:spcPts val="2573"/>
              </a:lnSpc>
              <a:buFont typeface="Arial"/>
              <a:buChar char="⚬"/>
            </a:pPr>
            <a:r>
              <a:rPr lang="en-US" sz="2405">
                <a:solidFill>
                  <a:srgbClr val="743812"/>
                </a:solidFill>
                <a:latin typeface="Open Sans"/>
              </a:rPr>
              <a:t>Memiliki atribut khusus untuk merpati seperti jenis_merpati.</a:t>
            </a:r>
          </a:p>
          <a:p>
            <a:pPr>
              <a:lnSpc>
                <a:spcPts val="2573"/>
              </a:lnSpc>
            </a:pPr>
          </a:p>
        </p:txBody>
      </p:sp>
      <p:sp>
        <p:nvSpPr>
          <p:cNvPr name="TextBox 3" id="3"/>
          <p:cNvSpPr txBox="true"/>
          <p:nvPr/>
        </p:nvSpPr>
        <p:spPr>
          <a:xfrm rot="0">
            <a:off x="3162249" y="1038225"/>
            <a:ext cx="11963503" cy="931563"/>
          </a:xfrm>
          <a:prstGeom prst="rect">
            <a:avLst/>
          </a:prstGeom>
        </p:spPr>
        <p:txBody>
          <a:bodyPr anchor="t" rtlCol="false" tIns="0" lIns="0" bIns="0" rIns="0">
            <a:spAutoFit/>
          </a:bodyPr>
          <a:lstStyle/>
          <a:p>
            <a:pPr algn="ctr">
              <a:lnSpc>
                <a:spcPts val="6646"/>
              </a:lnSpc>
            </a:pPr>
            <a:r>
              <a:rPr lang="en-US" sz="6211">
                <a:solidFill>
                  <a:srgbClr val="B85E24"/>
                </a:solidFill>
                <a:latin typeface="Scripter"/>
              </a:rPr>
              <a:t>BENTUK : kELAS HEWAN DALAM HUTAN</a:t>
            </a:r>
          </a:p>
        </p:txBody>
      </p:sp>
      <p:sp>
        <p:nvSpPr>
          <p:cNvPr name="Freeform 4" id="4"/>
          <p:cNvSpPr/>
          <p:nvPr/>
        </p:nvSpPr>
        <p:spPr>
          <a:xfrm flipH="false" flipV="true" rot="0">
            <a:off x="-1198628" y="-1686273"/>
            <a:ext cx="4829140" cy="3656061"/>
          </a:xfrm>
          <a:custGeom>
            <a:avLst/>
            <a:gdLst/>
            <a:ahLst/>
            <a:cxnLst/>
            <a:rect r="r" b="b" t="t" l="l"/>
            <a:pathLst>
              <a:path h="3656061" w="4829140">
                <a:moveTo>
                  <a:pt x="0" y="3656061"/>
                </a:moveTo>
                <a:lnTo>
                  <a:pt x="4829140" y="3656061"/>
                </a:lnTo>
                <a:lnTo>
                  <a:pt x="4829140" y="0"/>
                </a:lnTo>
                <a:lnTo>
                  <a:pt x="0" y="0"/>
                </a:lnTo>
                <a:lnTo>
                  <a:pt x="0" y="3656061"/>
                </a:lnTo>
                <a:close/>
              </a:path>
            </a:pathLst>
          </a:custGeom>
          <a:blipFill>
            <a:blip r:embed="rId2"/>
            <a:stretch>
              <a:fillRect l="0" t="0" r="0" b="0"/>
            </a:stretch>
          </a:blipFill>
        </p:spPr>
      </p:sp>
      <p:sp>
        <p:nvSpPr>
          <p:cNvPr name="Freeform 5" id="5"/>
          <p:cNvSpPr/>
          <p:nvPr/>
        </p:nvSpPr>
        <p:spPr>
          <a:xfrm flipH="false" flipV="false" rot="0">
            <a:off x="14447118" y="7536834"/>
            <a:ext cx="5223062" cy="3877338"/>
          </a:xfrm>
          <a:custGeom>
            <a:avLst/>
            <a:gdLst/>
            <a:ahLst/>
            <a:cxnLst/>
            <a:rect r="r" b="b" t="t" l="l"/>
            <a:pathLst>
              <a:path h="3877338" w="5223062">
                <a:moveTo>
                  <a:pt x="0" y="0"/>
                </a:moveTo>
                <a:lnTo>
                  <a:pt x="5223063" y="0"/>
                </a:lnTo>
                <a:lnTo>
                  <a:pt x="5223063" y="3877338"/>
                </a:lnTo>
                <a:lnTo>
                  <a:pt x="0" y="3877338"/>
                </a:lnTo>
                <a:lnTo>
                  <a:pt x="0" y="0"/>
                </a:lnTo>
                <a:close/>
              </a:path>
            </a:pathLst>
          </a:custGeom>
          <a:blipFill>
            <a:blip r:embed="rId2"/>
            <a:stretch>
              <a:fillRect l="-1435" t="0" r="-1435" b="-4912"/>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EEE3"/>
        </a:solidFill>
      </p:bgPr>
    </p:bg>
    <p:spTree>
      <p:nvGrpSpPr>
        <p:cNvPr id="1" name=""/>
        <p:cNvGrpSpPr/>
        <p:nvPr/>
      </p:nvGrpSpPr>
      <p:grpSpPr>
        <a:xfrm>
          <a:off x="0" y="0"/>
          <a:ext cx="0" cy="0"/>
          <a:chOff x="0" y="0"/>
          <a:chExt cx="0" cy="0"/>
        </a:xfrm>
      </p:grpSpPr>
      <p:sp>
        <p:nvSpPr>
          <p:cNvPr name="Freeform 2" id="2"/>
          <p:cNvSpPr/>
          <p:nvPr/>
        </p:nvSpPr>
        <p:spPr>
          <a:xfrm flipH="false" flipV="false" rot="0">
            <a:off x="15923464" y="0"/>
            <a:ext cx="4335072" cy="2766564"/>
          </a:xfrm>
          <a:custGeom>
            <a:avLst/>
            <a:gdLst/>
            <a:ahLst/>
            <a:cxnLst/>
            <a:rect r="r" b="b" t="t" l="l"/>
            <a:pathLst>
              <a:path h="2766564" w="4335072">
                <a:moveTo>
                  <a:pt x="0" y="0"/>
                </a:moveTo>
                <a:lnTo>
                  <a:pt x="4335072" y="0"/>
                </a:lnTo>
                <a:lnTo>
                  <a:pt x="4335072" y="2766564"/>
                </a:lnTo>
                <a:lnTo>
                  <a:pt x="0" y="27665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70667" y="1989379"/>
            <a:ext cx="7417830" cy="7801748"/>
            <a:chOff x="0" y="0"/>
            <a:chExt cx="1953667" cy="2054781"/>
          </a:xfrm>
        </p:grpSpPr>
        <p:sp>
          <p:nvSpPr>
            <p:cNvPr name="Freeform 4" id="4"/>
            <p:cNvSpPr/>
            <p:nvPr/>
          </p:nvSpPr>
          <p:spPr>
            <a:xfrm flipH="false" flipV="false" rot="0">
              <a:off x="0" y="0"/>
              <a:ext cx="1953667" cy="2054781"/>
            </a:xfrm>
            <a:custGeom>
              <a:avLst/>
              <a:gdLst/>
              <a:ahLst/>
              <a:cxnLst/>
              <a:rect r="r" b="b" t="t" l="l"/>
              <a:pathLst>
                <a:path h="2054781" w="1953667">
                  <a:moveTo>
                    <a:pt x="53228" y="0"/>
                  </a:moveTo>
                  <a:lnTo>
                    <a:pt x="1900439" y="0"/>
                  </a:lnTo>
                  <a:cubicBezTo>
                    <a:pt x="1929836" y="0"/>
                    <a:pt x="1953667" y="23831"/>
                    <a:pt x="1953667" y="53228"/>
                  </a:cubicBezTo>
                  <a:lnTo>
                    <a:pt x="1953667" y="2001553"/>
                  </a:lnTo>
                  <a:cubicBezTo>
                    <a:pt x="1953667" y="2030950"/>
                    <a:pt x="1929836" y="2054781"/>
                    <a:pt x="1900439" y="2054781"/>
                  </a:cubicBezTo>
                  <a:lnTo>
                    <a:pt x="53228" y="2054781"/>
                  </a:lnTo>
                  <a:cubicBezTo>
                    <a:pt x="23831" y="2054781"/>
                    <a:pt x="0" y="2030950"/>
                    <a:pt x="0" y="2001553"/>
                  </a:cubicBezTo>
                  <a:lnTo>
                    <a:pt x="0" y="53228"/>
                  </a:lnTo>
                  <a:cubicBezTo>
                    <a:pt x="0" y="23831"/>
                    <a:pt x="23831" y="0"/>
                    <a:pt x="53228" y="0"/>
                  </a:cubicBezTo>
                  <a:close/>
                </a:path>
              </a:pathLst>
            </a:custGeom>
            <a:solidFill>
              <a:srgbClr val="743812"/>
            </a:solidFill>
          </p:spPr>
        </p:sp>
        <p:sp>
          <p:nvSpPr>
            <p:cNvPr name="TextBox 5" id="5"/>
            <p:cNvSpPr txBox="true"/>
            <p:nvPr/>
          </p:nvSpPr>
          <p:spPr>
            <a:xfrm>
              <a:off x="0" y="-76200"/>
              <a:ext cx="1953667" cy="213098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167536" y="7520436"/>
            <a:ext cx="4335072" cy="2766564"/>
          </a:xfrm>
          <a:custGeom>
            <a:avLst/>
            <a:gdLst/>
            <a:ahLst/>
            <a:cxnLst/>
            <a:rect r="r" b="b" t="t" l="l"/>
            <a:pathLst>
              <a:path h="2766564" w="4335072">
                <a:moveTo>
                  <a:pt x="0" y="0"/>
                </a:moveTo>
                <a:lnTo>
                  <a:pt x="4335072" y="0"/>
                </a:lnTo>
                <a:lnTo>
                  <a:pt x="4335072" y="2766564"/>
                </a:lnTo>
                <a:lnTo>
                  <a:pt x="0" y="27665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90645" y="-225531"/>
            <a:ext cx="1676110" cy="1862344"/>
          </a:xfrm>
          <a:custGeom>
            <a:avLst/>
            <a:gdLst/>
            <a:ahLst/>
            <a:cxnLst/>
            <a:rect r="r" b="b" t="t" l="l"/>
            <a:pathLst>
              <a:path h="1862344" w="1676110">
                <a:moveTo>
                  <a:pt x="0" y="0"/>
                </a:moveTo>
                <a:lnTo>
                  <a:pt x="1676110" y="0"/>
                </a:lnTo>
                <a:lnTo>
                  <a:pt x="1676110" y="1862344"/>
                </a:lnTo>
                <a:lnTo>
                  <a:pt x="0" y="18623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611890" y="8501149"/>
            <a:ext cx="1676110" cy="1862344"/>
          </a:xfrm>
          <a:custGeom>
            <a:avLst/>
            <a:gdLst/>
            <a:ahLst/>
            <a:cxnLst/>
            <a:rect r="r" b="b" t="t" l="l"/>
            <a:pathLst>
              <a:path h="1862344" w="1676110">
                <a:moveTo>
                  <a:pt x="0" y="0"/>
                </a:moveTo>
                <a:lnTo>
                  <a:pt x="1676110" y="0"/>
                </a:lnTo>
                <a:lnTo>
                  <a:pt x="1676110" y="1862344"/>
                </a:lnTo>
                <a:lnTo>
                  <a:pt x="0" y="18623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875515" y="2161165"/>
            <a:ext cx="6317996" cy="7271156"/>
          </a:xfrm>
          <a:custGeom>
            <a:avLst/>
            <a:gdLst/>
            <a:ahLst/>
            <a:cxnLst/>
            <a:rect r="r" b="b" t="t" l="l"/>
            <a:pathLst>
              <a:path h="7271156" w="6317996">
                <a:moveTo>
                  <a:pt x="0" y="0"/>
                </a:moveTo>
                <a:lnTo>
                  <a:pt x="6317997" y="0"/>
                </a:lnTo>
                <a:lnTo>
                  <a:pt x="6317997" y="7271156"/>
                </a:lnTo>
                <a:lnTo>
                  <a:pt x="0" y="7271156"/>
                </a:lnTo>
                <a:lnTo>
                  <a:pt x="0" y="0"/>
                </a:lnTo>
                <a:close/>
              </a:path>
            </a:pathLst>
          </a:custGeom>
          <a:blipFill>
            <a:blip r:embed="rId8"/>
            <a:stretch>
              <a:fillRect l="-76017" t="-18606" r="-78693" b="0"/>
            </a:stretch>
          </a:blipFill>
        </p:spPr>
      </p:sp>
      <p:grpSp>
        <p:nvGrpSpPr>
          <p:cNvPr name="Group 10" id="10"/>
          <p:cNvGrpSpPr/>
          <p:nvPr/>
        </p:nvGrpSpPr>
        <p:grpSpPr>
          <a:xfrm rot="0">
            <a:off x="9209663" y="2933326"/>
            <a:ext cx="7402227" cy="6498995"/>
            <a:chOff x="0" y="0"/>
            <a:chExt cx="1949558" cy="1711670"/>
          </a:xfrm>
        </p:grpSpPr>
        <p:sp>
          <p:nvSpPr>
            <p:cNvPr name="Freeform 11" id="11"/>
            <p:cNvSpPr/>
            <p:nvPr/>
          </p:nvSpPr>
          <p:spPr>
            <a:xfrm flipH="false" flipV="false" rot="0">
              <a:off x="0" y="0"/>
              <a:ext cx="1949558" cy="1711670"/>
            </a:xfrm>
            <a:custGeom>
              <a:avLst/>
              <a:gdLst/>
              <a:ahLst/>
              <a:cxnLst/>
              <a:rect r="r" b="b" t="t" l="l"/>
              <a:pathLst>
                <a:path h="1711670" w="1949558">
                  <a:moveTo>
                    <a:pt x="53340" y="0"/>
                  </a:moveTo>
                  <a:lnTo>
                    <a:pt x="1896217" y="0"/>
                  </a:lnTo>
                  <a:cubicBezTo>
                    <a:pt x="1910364" y="0"/>
                    <a:pt x="1923931" y="5620"/>
                    <a:pt x="1933935" y="15623"/>
                  </a:cubicBezTo>
                  <a:cubicBezTo>
                    <a:pt x="1943938" y="25626"/>
                    <a:pt x="1949558" y="39194"/>
                    <a:pt x="1949558" y="53340"/>
                  </a:cubicBezTo>
                  <a:lnTo>
                    <a:pt x="1949558" y="1658329"/>
                  </a:lnTo>
                  <a:cubicBezTo>
                    <a:pt x="1949558" y="1687788"/>
                    <a:pt x="1925676" y="1711670"/>
                    <a:pt x="1896217" y="1711670"/>
                  </a:cubicBezTo>
                  <a:lnTo>
                    <a:pt x="53340" y="1711670"/>
                  </a:lnTo>
                  <a:cubicBezTo>
                    <a:pt x="23881" y="1711670"/>
                    <a:pt x="0" y="1687788"/>
                    <a:pt x="0" y="1658329"/>
                  </a:cubicBezTo>
                  <a:lnTo>
                    <a:pt x="0" y="53340"/>
                  </a:lnTo>
                  <a:cubicBezTo>
                    <a:pt x="0" y="23881"/>
                    <a:pt x="23881" y="0"/>
                    <a:pt x="53340" y="0"/>
                  </a:cubicBezTo>
                  <a:close/>
                </a:path>
              </a:pathLst>
            </a:custGeom>
            <a:solidFill>
              <a:srgbClr val="743812"/>
            </a:solidFill>
          </p:spPr>
        </p:sp>
        <p:sp>
          <p:nvSpPr>
            <p:cNvPr name="TextBox 12" id="12"/>
            <p:cNvSpPr txBox="true"/>
            <p:nvPr/>
          </p:nvSpPr>
          <p:spPr>
            <a:xfrm>
              <a:off x="0" y="-76200"/>
              <a:ext cx="1949558" cy="178787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9331904" y="3404136"/>
            <a:ext cx="7157745" cy="5557375"/>
          </a:xfrm>
          <a:custGeom>
            <a:avLst/>
            <a:gdLst/>
            <a:ahLst/>
            <a:cxnLst/>
            <a:rect r="r" b="b" t="t" l="l"/>
            <a:pathLst>
              <a:path h="5557375" w="7157745">
                <a:moveTo>
                  <a:pt x="0" y="0"/>
                </a:moveTo>
                <a:lnTo>
                  <a:pt x="7157745" y="0"/>
                </a:lnTo>
                <a:lnTo>
                  <a:pt x="7157745" y="5557375"/>
                </a:lnTo>
                <a:lnTo>
                  <a:pt x="0" y="5557375"/>
                </a:lnTo>
                <a:lnTo>
                  <a:pt x="0" y="0"/>
                </a:lnTo>
                <a:close/>
              </a:path>
            </a:pathLst>
          </a:custGeom>
          <a:blipFill>
            <a:blip r:embed="rId9"/>
            <a:stretch>
              <a:fillRect l="-76630" t="-41477" r="-78341" b="-34509"/>
            </a:stretch>
          </a:blipFill>
        </p:spPr>
      </p:sp>
      <p:sp>
        <p:nvSpPr>
          <p:cNvPr name="TextBox 14" id="14"/>
          <p:cNvSpPr txBox="true"/>
          <p:nvPr/>
        </p:nvSpPr>
        <p:spPr>
          <a:xfrm rot="0">
            <a:off x="2979061" y="786710"/>
            <a:ext cx="12329878" cy="1202668"/>
          </a:xfrm>
          <a:prstGeom prst="rect">
            <a:avLst/>
          </a:prstGeom>
        </p:spPr>
        <p:txBody>
          <a:bodyPr anchor="t" rtlCol="false" tIns="0" lIns="0" bIns="0" rIns="0">
            <a:spAutoFit/>
          </a:bodyPr>
          <a:lstStyle/>
          <a:p>
            <a:pPr algn="ctr">
              <a:lnSpc>
                <a:spcPts val="8560"/>
              </a:lnSpc>
            </a:pPr>
            <a:r>
              <a:rPr lang="en-US" sz="8000">
                <a:solidFill>
                  <a:srgbClr val="743812"/>
                </a:solidFill>
                <a:latin typeface="Scripter"/>
              </a:rPr>
              <a:t>kode Program : Keseluruhan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BB8F"/>
        </a:solidFill>
      </p:bgPr>
    </p:bg>
    <p:spTree>
      <p:nvGrpSpPr>
        <p:cNvPr id="1" name=""/>
        <p:cNvGrpSpPr/>
        <p:nvPr/>
      </p:nvGrpSpPr>
      <p:grpSpPr>
        <a:xfrm>
          <a:off x="0" y="0"/>
          <a:ext cx="0" cy="0"/>
          <a:chOff x="0" y="0"/>
          <a:chExt cx="0" cy="0"/>
        </a:xfrm>
      </p:grpSpPr>
      <p:sp>
        <p:nvSpPr>
          <p:cNvPr name="Freeform 2" id="2"/>
          <p:cNvSpPr/>
          <p:nvPr/>
        </p:nvSpPr>
        <p:spPr>
          <a:xfrm flipH="false" flipV="false" rot="0">
            <a:off x="-3367638" y="5845314"/>
            <a:ext cx="5732173" cy="5816781"/>
          </a:xfrm>
          <a:custGeom>
            <a:avLst/>
            <a:gdLst/>
            <a:ahLst/>
            <a:cxnLst/>
            <a:rect r="r" b="b" t="t" l="l"/>
            <a:pathLst>
              <a:path h="5816781" w="5732173">
                <a:moveTo>
                  <a:pt x="0" y="0"/>
                </a:moveTo>
                <a:lnTo>
                  <a:pt x="5732174" y="0"/>
                </a:lnTo>
                <a:lnTo>
                  <a:pt x="5732174" y="5816781"/>
                </a:lnTo>
                <a:lnTo>
                  <a:pt x="0" y="58167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51901" y="1863119"/>
            <a:ext cx="7692099" cy="7623050"/>
            <a:chOff x="0" y="0"/>
            <a:chExt cx="2025903" cy="2007717"/>
          </a:xfrm>
        </p:grpSpPr>
        <p:sp>
          <p:nvSpPr>
            <p:cNvPr name="Freeform 4" id="4"/>
            <p:cNvSpPr/>
            <p:nvPr/>
          </p:nvSpPr>
          <p:spPr>
            <a:xfrm flipH="false" flipV="false" rot="0">
              <a:off x="0" y="0"/>
              <a:ext cx="2025903" cy="2007717"/>
            </a:xfrm>
            <a:custGeom>
              <a:avLst/>
              <a:gdLst/>
              <a:ahLst/>
              <a:cxnLst/>
              <a:rect r="r" b="b" t="t" l="l"/>
              <a:pathLst>
                <a:path h="2007717" w="2025903">
                  <a:moveTo>
                    <a:pt x="51330" y="0"/>
                  </a:moveTo>
                  <a:lnTo>
                    <a:pt x="1974572" y="0"/>
                  </a:lnTo>
                  <a:cubicBezTo>
                    <a:pt x="2002921" y="0"/>
                    <a:pt x="2025903" y="22981"/>
                    <a:pt x="2025903" y="51330"/>
                  </a:cubicBezTo>
                  <a:lnTo>
                    <a:pt x="2025903" y="1956386"/>
                  </a:lnTo>
                  <a:cubicBezTo>
                    <a:pt x="2025903" y="1984735"/>
                    <a:pt x="2002921" y="2007717"/>
                    <a:pt x="1974572" y="2007717"/>
                  </a:cubicBezTo>
                  <a:lnTo>
                    <a:pt x="51330" y="2007717"/>
                  </a:lnTo>
                  <a:cubicBezTo>
                    <a:pt x="37717" y="2007717"/>
                    <a:pt x="24661" y="2002309"/>
                    <a:pt x="15034" y="1992682"/>
                  </a:cubicBezTo>
                  <a:cubicBezTo>
                    <a:pt x="5408" y="1983056"/>
                    <a:pt x="0" y="1970000"/>
                    <a:pt x="0" y="1956386"/>
                  </a:cubicBezTo>
                  <a:lnTo>
                    <a:pt x="0" y="51330"/>
                  </a:lnTo>
                  <a:cubicBezTo>
                    <a:pt x="0" y="37717"/>
                    <a:pt x="5408" y="24661"/>
                    <a:pt x="15034" y="15034"/>
                  </a:cubicBezTo>
                  <a:cubicBezTo>
                    <a:pt x="24661" y="5408"/>
                    <a:pt x="37717" y="0"/>
                    <a:pt x="51330" y="0"/>
                  </a:cubicBezTo>
                  <a:close/>
                </a:path>
              </a:pathLst>
            </a:custGeom>
            <a:solidFill>
              <a:srgbClr val="FEECDF"/>
            </a:solidFill>
          </p:spPr>
        </p:sp>
        <p:sp>
          <p:nvSpPr>
            <p:cNvPr name="TextBox 5" id="5"/>
            <p:cNvSpPr txBox="true"/>
            <p:nvPr/>
          </p:nvSpPr>
          <p:spPr>
            <a:xfrm>
              <a:off x="0" y="-76200"/>
              <a:ext cx="2025903" cy="208391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666139" y="2153996"/>
            <a:ext cx="7263622" cy="6931878"/>
          </a:xfrm>
          <a:prstGeom prst="rect">
            <a:avLst/>
          </a:prstGeom>
        </p:spPr>
        <p:txBody>
          <a:bodyPr anchor="t" rtlCol="false" tIns="0" lIns="0" bIns="0" rIns="0">
            <a:spAutoFit/>
          </a:bodyPr>
          <a:lstStyle/>
          <a:p>
            <a:pPr>
              <a:lnSpc>
                <a:spcPts val="1724"/>
              </a:lnSpc>
            </a:pPr>
            <a:r>
              <a:rPr lang="en-US" sz="1611">
                <a:solidFill>
                  <a:srgbClr val="743812"/>
                </a:solidFill>
                <a:latin typeface="Open Sans"/>
              </a:rPr>
              <a:t>class Animal:</a:t>
            </a:r>
          </a:p>
          <a:p>
            <a:pPr>
              <a:lnSpc>
                <a:spcPts val="1724"/>
              </a:lnSpc>
            </a:pPr>
            <a:r>
              <a:rPr lang="en-US" sz="1611">
                <a:solidFill>
                  <a:srgbClr val="743812"/>
                </a:solidFill>
                <a:latin typeface="Open Sans"/>
              </a:rPr>
              <a:t>  def __init__(self, nama, sifat, ukuran, jumlah_kaki):</a:t>
            </a:r>
          </a:p>
          <a:p>
            <a:pPr>
              <a:lnSpc>
                <a:spcPts val="1724"/>
              </a:lnSpc>
            </a:pPr>
            <a:r>
              <a:rPr lang="en-US" sz="1611">
                <a:solidFill>
                  <a:srgbClr val="743812"/>
                </a:solidFill>
                <a:latin typeface="Open Sans"/>
              </a:rPr>
              <a:t>    self.nama = nama</a:t>
            </a:r>
          </a:p>
          <a:p>
            <a:pPr>
              <a:lnSpc>
                <a:spcPts val="1724"/>
              </a:lnSpc>
            </a:pPr>
            <a:r>
              <a:rPr lang="en-US" sz="1611">
                <a:solidFill>
                  <a:srgbClr val="743812"/>
                </a:solidFill>
                <a:latin typeface="Open Sans"/>
              </a:rPr>
              <a:t>    self.sifat = sifat</a:t>
            </a:r>
          </a:p>
          <a:p>
            <a:pPr>
              <a:lnSpc>
                <a:spcPts val="1724"/>
              </a:lnSpc>
            </a:pPr>
            <a:r>
              <a:rPr lang="en-US" sz="1611">
                <a:solidFill>
                  <a:srgbClr val="743812"/>
                </a:solidFill>
                <a:latin typeface="Open Sans"/>
              </a:rPr>
              <a:t>    self.ukuran = ukuran</a:t>
            </a:r>
          </a:p>
          <a:p>
            <a:pPr>
              <a:lnSpc>
                <a:spcPts val="1724"/>
              </a:lnSpc>
            </a:pPr>
            <a:r>
              <a:rPr lang="en-US" sz="1611">
                <a:solidFill>
                  <a:srgbClr val="743812"/>
                </a:solidFill>
                <a:latin typeface="Open Sans"/>
              </a:rPr>
              <a:t>    self.jumlah_kaki = jumlah_kaki</a:t>
            </a:r>
          </a:p>
          <a:p>
            <a:pPr>
              <a:lnSpc>
                <a:spcPts val="1724"/>
              </a:lnSpc>
            </a:pPr>
          </a:p>
          <a:p>
            <a:pPr>
              <a:lnSpc>
                <a:spcPts val="1724"/>
              </a:lnSpc>
            </a:pPr>
            <a:r>
              <a:rPr lang="en-US" sz="1611">
                <a:solidFill>
                  <a:srgbClr val="743812"/>
                </a:solidFill>
                <a:latin typeface="Open Sans"/>
              </a:rPr>
              <a:t>  def biodata(self):</a:t>
            </a:r>
          </a:p>
          <a:p>
            <a:pPr>
              <a:lnSpc>
                <a:spcPts val="1724"/>
              </a:lnSpc>
            </a:pPr>
            <a:r>
              <a:rPr lang="en-US" sz="1611">
                <a:solidFill>
                  <a:srgbClr val="743812"/>
                </a:solidFill>
                <a:latin typeface="Open Sans"/>
              </a:rPr>
              <a:t>    return f"Nama: {self.nama}, Sifat: {self.sifat}, Ukuran: {self.ukuran}, Jumlah Kaki: {self.jumlah_kaki}"</a:t>
            </a:r>
          </a:p>
          <a:p>
            <a:pPr>
              <a:lnSpc>
                <a:spcPts val="1724"/>
              </a:lnSpc>
            </a:pPr>
          </a:p>
          <a:p>
            <a:pPr>
              <a:lnSpc>
                <a:spcPts val="1724"/>
              </a:lnSpc>
            </a:pPr>
            <a:r>
              <a:rPr lang="en-US" sz="1611">
                <a:solidFill>
                  <a:srgbClr val="743812"/>
                </a:solidFill>
                <a:latin typeface="Open Sans"/>
              </a:rPr>
              <a:t>class Mamalia(Animal):</a:t>
            </a:r>
          </a:p>
          <a:p>
            <a:pPr>
              <a:lnSpc>
                <a:spcPts val="1724"/>
              </a:lnSpc>
            </a:pPr>
            <a:r>
              <a:rPr lang="en-US" sz="1611">
                <a:solidFill>
                  <a:srgbClr val="743812"/>
                </a:solidFill>
                <a:latin typeface="Open Sans"/>
              </a:rPr>
              <a:t>  def __init__(self, nama, sifat, ukuran, jumlah_kaki, bisa_jalan, jenis_mamalia):</a:t>
            </a:r>
          </a:p>
          <a:p>
            <a:pPr>
              <a:lnSpc>
                <a:spcPts val="1724"/>
              </a:lnSpc>
            </a:pPr>
            <a:r>
              <a:rPr lang="en-US" sz="1611">
                <a:solidFill>
                  <a:srgbClr val="743812"/>
                </a:solidFill>
                <a:latin typeface="Open Sans"/>
              </a:rPr>
              <a:t>    super().__init__(nama, sifat, ukuran, jumlah_kaki)</a:t>
            </a:r>
          </a:p>
          <a:p>
            <a:pPr>
              <a:lnSpc>
                <a:spcPts val="1724"/>
              </a:lnSpc>
            </a:pPr>
            <a:r>
              <a:rPr lang="en-US" sz="1611">
                <a:solidFill>
                  <a:srgbClr val="743812"/>
                </a:solidFill>
                <a:latin typeface="Open Sans"/>
              </a:rPr>
              <a:t>    self.bisa_jalan = bisa_jalan</a:t>
            </a:r>
          </a:p>
          <a:p>
            <a:pPr>
              <a:lnSpc>
                <a:spcPts val="1724"/>
              </a:lnSpc>
            </a:pPr>
            <a:r>
              <a:rPr lang="en-US" sz="1611">
                <a:solidFill>
                  <a:srgbClr val="743812"/>
                </a:solidFill>
                <a:latin typeface="Open Sans"/>
              </a:rPr>
              <a:t>    self.jenis_mamalia = jenis_mamalia</a:t>
            </a:r>
          </a:p>
          <a:p>
            <a:pPr>
              <a:lnSpc>
                <a:spcPts val="1724"/>
              </a:lnSpc>
            </a:pPr>
          </a:p>
          <a:p>
            <a:pPr>
              <a:lnSpc>
                <a:spcPts val="1724"/>
              </a:lnSpc>
            </a:pPr>
            <a:r>
              <a:rPr lang="en-US" sz="1611">
                <a:solidFill>
                  <a:srgbClr val="743812"/>
                </a:solidFill>
                <a:latin typeface="Open Sans"/>
              </a:rPr>
              <a:t>  def biodata(self):</a:t>
            </a:r>
          </a:p>
          <a:p>
            <a:pPr>
              <a:lnSpc>
                <a:spcPts val="1724"/>
              </a:lnSpc>
            </a:pPr>
            <a:r>
              <a:rPr lang="en-US" sz="1611">
                <a:solidFill>
                  <a:srgbClr val="743812"/>
                </a:solidFill>
                <a:latin typeface="Open Sans"/>
              </a:rPr>
              <a:t>    return super().biodata() + f", Bisa Jalan: {self.bisa_jalan}, Jenis Mamalia: {self.jenis_mamalia}"</a:t>
            </a:r>
          </a:p>
          <a:p>
            <a:pPr>
              <a:lnSpc>
                <a:spcPts val="1724"/>
              </a:lnSpc>
            </a:pPr>
          </a:p>
          <a:p>
            <a:pPr>
              <a:lnSpc>
                <a:spcPts val="1724"/>
              </a:lnSpc>
            </a:pPr>
            <a:r>
              <a:rPr lang="en-US" sz="1611">
                <a:solidFill>
                  <a:srgbClr val="743812"/>
                </a:solidFill>
                <a:latin typeface="Open Sans"/>
              </a:rPr>
              <a:t>class Aves(Animal):</a:t>
            </a:r>
          </a:p>
          <a:p>
            <a:pPr>
              <a:lnSpc>
                <a:spcPts val="1724"/>
              </a:lnSpc>
            </a:pPr>
            <a:r>
              <a:rPr lang="en-US" sz="1611">
                <a:solidFill>
                  <a:srgbClr val="743812"/>
                </a:solidFill>
                <a:latin typeface="Open Sans"/>
              </a:rPr>
              <a:t>  def __init__(self, nama, sifat, ukuran, jumlah_kaki, bisa_terbang, jenis_aves):</a:t>
            </a:r>
          </a:p>
          <a:p>
            <a:pPr>
              <a:lnSpc>
                <a:spcPts val="1724"/>
              </a:lnSpc>
            </a:pPr>
            <a:r>
              <a:rPr lang="en-US" sz="1611">
                <a:solidFill>
                  <a:srgbClr val="743812"/>
                </a:solidFill>
                <a:latin typeface="Open Sans"/>
              </a:rPr>
              <a:t>    super().__init__(nama, sifat, ukuran, jumlah_kaki)</a:t>
            </a:r>
          </a:p>
          <a:p>
            <a:pPr>
              <a:lnSpc>
                <a:spcPts val="1724"/>
              </a:lnSpc>
            </a:pPr>
            <a:r>
              <a:rPr lang="en-US" sz="1611">
                <a:solidFill>
                  <a:srgbClr val="743812"/>
                </a:solidFill>
                <a:latin typeface="Open Sans"/>
              </a:rPr>
              <a:t>    self.bisa_terbang = bisa_terbang</a:t>
            </a:r>
          </a:p>
          <a:p>
            <a:pPr>
              <a:lnSpc>
                <a:spcPts val="1724"/>
              </a:lnSpc>
            </a:pPr>
            <a:r>
              <a:rPr lang="en-US" sz="1611">
                <a:solidFill>
                  <a:srgbClr val="743812"/>
                </a:solidFill>
                <a:latin typeface="Open Sans"/>
              </a:rPr>
              <a:t>    self.jenis_aves = jenis_aves</a:t>
            </a:r>
          </a:p>
          <a:p>
            <a:pPr>
              <a:lnSpc>
                <a:spcPts val="1724"/>
              </a:lnSpc>
            </a:pPr>
          </a:p>
          <a:p>
            <a:pPr>
              <a:lnSpc>
                <a:spcPts val="1724"/>
              </a:lnSpc>
            </a:pPr>
            <a:r>
              <a:rPr lang="en-US" sz="1611">
                <a:solidFill>
                  <a:srgbClr val="743812"/>
                </a:solidFill>
                <a:latin typeface="Open Sans"/>
              </a:rPr>
              <a:t>  def biodata(self):</a:t>
            </a:r>
          </a:p>
          <a:p>
            <a:pPr>
              <a:lnSpc>
                <a:spcPts val="1724"/>
              </a:lnSpc>
            </a:pPr>
            <a:r>
              <a:rPr lang="en-US" sz="1611">
                <a:solidFill>
                  <a:srgbClr val="743812"/>
                </a:solidFill>
                <a:latin typeface="Open Sans"/>
              </a:rPr>
              <a:t>    return super().biodata() + f", Bisa Terbang: {self.bisa_terbang}, Jenis Aves: {self.jenis_aves}"</a:t>
            </a:r>
          </a:p>
          <a:p>
            <a:pPr>
              <a:lnSpc>
                <a:spcPts val="1724"/>
              </a:lnSpc>
            </a:pPr>
          </a:p>
        </p:txBody>
      </p:sp>
      <p:sp>
        <p:nvSpPr>
          <p:cNvPr name="Freeform 7" id="7"/>
          <p:cNvSpPr/>
          <p:nvPr/>
        </p:nvSpPr>
        <p:spPr>
          <a:xfrm flipH="false" flipV="false" rot="0">
            <a:off x="15923464" y="-983310"/>
            <a:ext cx="5732173" cy="5816781"/>
          </a:xfrm>
          <a:custGeom>
            <a:avLst/>
            <a:gdLst/>
            <a:ahLst/>
            <a:cxnLst/>
            <a:rect r="r" b="b" t="t" l="l"/>
            <a:pathLst>
              <a:path h="5816781" w="5732173">
                <a:moveTo>
                  <a:pt x="0" y="0"/>
                </a:moveTo>
                <a:lnTo>
                  <a:pt x="5732174" y="0"/>
                </a:lnTo>
                <a:lnTo>
                  <a:pt x="5732174" y="5816781"/>
                </a:lnTo>
                <a:lnTo>
                  <a:pt x="0" y="58167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260786" y="723954"/>
            <a:ext cx="2590665" cy="1201127"/>
          </a:xfrm>
          <a:custGeom>
            <a:avLst/>
            <a:gdLst/>
            <a:ahLst/>
            <a:cxnLst/>
            <a:rect r="r" b="b" t="t" l="l"/>
            <a:pathLst>
              <a:path h="1201127" w="2590665">
                <a:moveTo>
                  <a:pt x="0" y="0"/>
                </a:moveTo>
                <a:lnTo>
                  <a:pt x="2590665" y="0"/>
                </a:lnTo>
                <a:lnTo>
                  <a:pt x="2590665" y="1201126"/>
                </a:lnTo>
                <a:lnTo>
                  <a:pt x="0" y="12011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69203" y="9085873"/>
            <a:ext cx="2590665" cy="1201127"/>
          </a:xfrm>
          <a:custGeom>
            <a:avLst/>
            <a:gdLst/>
            <a:ahLst/>
            <a:cxnLst/>
            <a:rect r="r" b="b" t="t" l="l"/>
            <a:pathLst>
              <a:path h="1201127" w="2590665">
                <a:moveTo>
                  <a:pt x="0" y="0"/>
                </a:moveTo>
                <a:lnTo>
                  <a:pt x="2590665" y="0"/>
                </a:lnTo>
                <a:lnTo>
                  <a:pt x="2590665" y="1201127"/>
                </a:lnTo>
                <a:lnTo>
                  <a:pt x="0" y="12011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584605" y="2627899"/>
            <a:ext cx="626307" cy="62630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43812"/>
            </a:solidFill>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3516359" y="743004"/>
            <a:ext cx="11255281" cy="1180443"/>
          </a:xfrm>
          <a:prstGeom prst="rect">
            <a:avLst/>
          </a:prstGeom>
        </p:spPr>
        <p:txBody>
          <a:bodyPr anchor="t" rtlCol="false" tIns="0" lIns="0" bIns="0" rIns="0">
            <a:spAutoFit/>
          </a:bodyPr>
          <a:lstStyle/>
          <a:p>
            <a:pPr algn="ctr">
              <a:lnSpc>
                <a:spcPts val="8470"/>
              </a:lnSpc>
            </a:pPr>
            <a:r>
              <a:rPr lang="en-US" sz="7916">
                <a:solidFill>
                  <a:srgbClr val="743812"/>
                </a:solidFill>
                <a:latin typeface="Scripter"/>
              </a:rPr>
              <a:t>PEnjelasan kode program</a:t>
            </a:r>
          </a:p>
        </p:txBody>
      </p:sp>
      <p:sp>
        <p:nvSpPr>
          <p:cNvPr name="TextBox 14" id="14"/>
          <p:cNvSpPr txBox="true"/>
          <p:nvPr/>
        </p:nvSpPr>
        <p:spPr>
          <a:xfrm rot="0">
            <a:off x="9382125" y="2153996"/>
            <a:ext cx="7658100" cy="6956470"/>
          </a:xfrm>
          <a:prstGeom prst="rect">
            <a:avLst/>
          </a:prstGeom>
        </p:spPr>
        <p:txBody>
          <a:bodyPr anchor="t" rtlCol="false" tIns="0" lIns="0" bIns="0" rIns="0">
            <a:spAutoFit/>
          </a:bodyPr>
          <a:lstStyle/>
          <a:p>
            <a:pPr>
              <a:lnSpc>
                <a:spcPts val="2060"/>
              </a:lnSpc>
            </a:pPr>
            <a:r>
              <a:rPr lang="en-US" sz="1925">
                <a:solidFill>
                  <a:srgbClr val="743812"/>
                </a:solidFill>
                <a:latin typeface="Open Sans Bold"/>
              </a:rPr>
              <a:t>C</a:t>
            </a:r>
            <a:r>
              <a:rPr lang="en-US" sz="1925">
                <a:solidFill>
                  <a:srgbClr val="302827"/>
                </a:solidFill>
                <a:latin typeface="Open Sans Bold"/>
              </a:rPr>
              <a:t>lass Animal: </a:t>
            </a:r>
            <a:r>
              <a:rPr lang="en-US" sz="1925">
                <a:solidFill>
                  <a:srgbClr val="302827"/>
                </a:solidFill>
                <a:latin typeface="Open Sans"/>
              </a:rPr>
              <a:t>mendefinisikan kelas dasar pada Animal.</a:t>
            </a:r>
          </a:p>
          <a:p>
            <a:pPr marL="415775" indent="-207887" lvl="1">
              <a:lnSpc>
                <a:spcPts val="2060"/>
              </a:lnSpc>
              <a:buFont typeface="Arial"/>
              <a:buChar char="•"/>
            </a:pPr>
            <a:r>
              <a:rPr lang="en-US" sz="1925">
                <a:solidFill>
                  <a:srgbClr val="302827"/>
                </a:solidFill>
                <a:latin typeface="Open Sans Bold"/>
              </a:rPr>
              <a:t>def __init__(self, nama, sifat, ukuran, jumlah_kaki):</a:t>
            </a:r>
            <a:r>
              <a:rPr lang="en-US" sz="1925">
                <a:solidFill>
                  <a:srgbClr val="302827"/>
                </a:solidFill>
                <a:latin typeface="Open Sans"/>
              </a:rPr>
              <a:t> untuk menginisialisasi objek. Parameter  yang dipakai ada nama, sifat, ukuran, dan jumlah_kaki.</a:t>
            </a:r>
          </a:p>
          <a:p>
            <a:pPr marL="415775" indent="-207887" lvl="1">
              <a:lnSpc>
                <a:spcPts val="2060"/>
              </a:lnSpc>
              <a:buFont typeface="Arial"/>
              <a:buChar char="•"/>
            </a:pPr>
            <a:r>
              <a:rPr lang="en-US" sz="1925">
                <a:solidFill>
                  <a:srgbClr val="302827"/>
                </a:solidFill>
                <a:latin typeface="Open Sans Bold"/>
              </a:rPr>
              <a:t>self.nama = nama, self.sifat = sifat, self.ukuran = ukuran, dan self.jumlah_kaki = jumlah_kaki </a:t>
            </a:r>
            <a:r>
              <a:rPr lang="en-US" sz="1925">
                <a:solidFill>
                  <a:srgbClr val="302827"/>
                </a:solidFill>
                <a:latin typeface="Open Sans"/>
              </a:rPr>
              <a:t>menginisialisasi atribut-atribut objek dengan nilai yang diberikan saat pembuatan objek.</a:t>
            </a:r>
          </a:p>
          <a:p>
            <a:pPr marL="415775" indent="-207887" lvl="1">
              <a:lnSpc>
                <a:spcPts val="2060"/>
              </a:lnSpc>
              <a:buFont typeface="Arial"/>
              <a:buChar char="•"/>
            </a:pPr>
            <a:r>
              <a:rPr lang="en-US" sz="1925">
                <a:solidFill>
                  <a:srgbClr val="302827"/>
                </a:solidFill>
                <a:latin typeface="Open Sans Bold"/>
              </a:rPr>
              <a:t>def biodata(self): </a:t>
            </a:r>
            <a:r>
              <a:rPr lang="en-US" sz="1925">
                <a:solidFill>
                  <a:srgbClr val="302827"/>
                </a:solidFill>
                <a:latin typeface="Open Sans"/>
              </a:rPr>
              <a:t>mendefinisikan metode biodata() untuk mengembalikan informasi tentang objek berdasar atribut</a:t>
            </a:r>
          </a:p>
          <a:p>
            <a:pPr marL="415775" indent="-207887" lvl="1">
              <a:lnSpc>
                <a:spcPts val="2060"/>
              </a:lnSpc>
              <a:buFont typeface="Arial"/>
              <a:buChar char="•"/>
            </a:pPr>
            <a:r>
              <a:rPr lang="en-US" sz="1925">
                <a:solidFill>
                  <a:srgbClr val="302827"/>
                </a:solidFill>
                <a:latin typeface="Open Sans Bold"/>
              </a:rPr>
              <a:t>return f"Nama: {self.nama}, Sifat: {self.sifat}, Ukuran: {self.ukuran}, Jumlah Kaki: {self.jumlah_kaki}"</a:t>
            </a:r>
            <a:r>
              <a:rPr lang="en-US" sz="1925">
                <a:solidFill>
                  <a:srgbClr val="302827"/>
                </a:solidFill>
                <a:latin typeface="Open Sans"/>
              </a:rPr>
              <a:t> menggabungkan atribut objek ke dalam string berisi informasi objek.</a:t>
            </a:r>
          </a:p>
          <a:p>
            <a:pPr marL="415775" indent="-207887" lvl="1">
              <a:lnSpc>
                <a:spcPts val="2060"/>
              </a:lnSpc>
              <a:buFont typeface="Arial"/>
              <a:buChar char="•"/>
            </a:pPr>
            <a:r>
              <a:rPr lang="en-US" sz="1925">
                <a:solidFill>
                  <a:srgbClr val="302827"/>
                </a:solidFill>
                <a:latin typeface="Open Sans Bold"/>
              </a:rPr>
              <a:t>class Mamalia(Animal): </a:t>
            </a:r>
            <a:r>
              <a:rPr lang="en-US" sz="1925">
                <a:solidFill>
                  <a:srgbClr val="302827"/>
                </a:solidFill>
                <a:latin typeface="Open Sans"/>
              </a:rPr>
              <a:t>mendefinisikan kelas Mamalia  merupakan turunan dari kelas Animal.</a:t>
            </a:r>
          </a:p>
          <a:p>
            <a:pPr marL="415775" indent="-207887" lvl="1">
              <a:lnSpc>
                <a:spcPts val="2060"/>
              </a:lnSpc>
              <a:buFont typeface="Arial"/>
              <a:buChar char="•"/>
            </a:pPr>
            <a:r>
              <a:rPr lang="en-US" sz="1925">
                <a:solidFill>
                  <a:srgbClr val="302827"/>
                </a:solidFill>
                <a:latin typeface="Open Sans Bold"/>
              </a:rPr>
              <a:t>def __init__(self, nama, sifat, ukuran, jumlah_kaki, bisa_jalan, jenis_mamalia): </a:t>
            </a:r>
            <a:r>
              <a:rPr lang="en-US" sz="1925">
                <a:solidFill>
                  <a:srgbClr val="302827"/>
                </a:solidFill>
                <a:latin typeface="Open Sans"/>
              </a:rPr>
              <a:t>inisialisasi untuk kelas Animal.</a:t>
            </a:r>
          </a:p>
          <a:p>
            <a:pPr marL="415775" indent="-207887" lvl="1">
              <a:lnSpc>
                <a:spcPts val="2060"/>
              </a:lnSpc>
              <a:buFont typeface="Arial"/>
              <a:buChar char="•"/>
            </a:pPr>
            <a:r>
              <a:rPr lang="en-US" sz="1925">
                <a:solidFill>
                  <a:srgbClr val="302827"/>
                </a:solidFill>
                <a:latin typeface="Open Sans Bold"/>
              </a:rPr>
              <a:t>super().__init__(nama, sifat, ukuran, jumlah_kaki) </a:t>
            </a:r>
            <a:r>
              <a:rPr lang="en-US" sz="1925">
                <a:solidFill>
                  <a:srgbClr val="302827"/>
                </a:solidFill>
                <a:latin typeface="Open Sans"/>
              </a:rPr>
              <a:t>memanggil kelas Animal untuk menginisialisasi atribut yang dimiliki kelas Animal.</a:t>
            </a:r>
          </a:p>
          <a:p>
            <a:pPr marL="415775" indent="-207887" lvl="1">
              <a:lnSpc>
                <a:spcPts val="2060"/>
              </a:lnSpc>
              <a:buFont typeface="Arial"/>
              <a:buChar char="•"/>
            </a:pPr>
            <a:r>
              <a:rPr lang="en-US" sz="1925">
                <a:solidFill>
                  <a:srgbClr val="302827"/>
                </a:solidFill>
                <a:latin typeface="Open Sans Bold"/>
              </a:rPr>
              <a:t>self.bisa_jalan = bisa_jalan dan self.jenis_mamalia = jenis_mamalia </a:t>
            </a:r>
            <a:r>
              <a:rPr lang="en-US" sz="1925">
                <a:solidFill>
                  <a:srgbClr val="302827"/>
                </a:solidFill>
                <a:latin typeface="Open Sans"/>
              </a:rPr>
              <a:t>menginisialisasi atribut tambahan kelas Mamalia.</a:t>
            </a:r>
          </a:p>
          <a:p>
            <a:pPr marL="415775" indent="-207887" lvl="1">
              <a:lnSpc>
                <a:spcPts val="2060"/>
              </a:lnSpc>
              <a:buFont typeface="Arial"/>
              <a:buChar char="•"/>
            </a:pPr>
            <a:r>
              <a:rPr lang="en-US" sz="1925">
                <a:solidFill>
                  <a:srgbClr val="302827"/>
                </a:solidFill>
                <a:latin typeface="Open Sans Bold"/>
              </a:rPr>
              <a:t>return super().biodata() + f", Bisa Jalan: {self.bisa_jalan}, Jenis Mamalia: {self.jenis_mamalia}" </a:t>
            </a:r>
            <a:r>
              <a:rPr lang="en-US" sz="1925">
                <a:solidFill>
                  <a:srgbClr val="302827"/>
                </a:solidFill>
                <a:latin typeface="Open Sans"/>
              </a:rPr>
              <a:t>memanggil metode biodata() dari kelas Animal menggunakan super(),</a:t>
            </a:r>
          </a:p>
        </p:txBody>
      </p:sp>
      <p:grpSp>
        <p:nvGrpSpPr>
          <p:cNvPr name="Group 15" id="15"/>
          <p:cNvGrpSpPr/>
          <p:nvPr/>
        </p:nvGrpSpPr>
        <p:grpSpPr>
          <a:xfrm rot="0">
            <a:off x="458081" y="6717733"/>
            <a:ext cx="752832" cy="75283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43812"/>
            </a:solidFill>
          </p:spPr>
        </p:sp>
        <p:sp>
          <p:nvSpPr>
            <p:cNvPr name="TextBox 17" id="17"/>
            <p:cNvSpPr txBox="true"/>
            <p:nvPr/>
          </p:nvSpPr>
          <p:spPr>
            <a:xfrm>
              <a:off x="76200" y="0"/>
              <a:ext cx="660400" cy="7366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EEE3"/>
        </a:solidFill>
      </p:bgPr>
    </p:bg>
    <p:spTree>
      <p:nvGrpSpPr>
        <p:cNvPr id="1" name=""/>
        <p:cNvGrpSpPr/>
        <p:nvPr/>
      </p:nvGrpSpPr>
      <p:grpSpPr>
        <a:xfrm>
          <a:off x="0" y="0"/>
          <a:ext cx="0" cy="0"/>
          <a:chOff x="0" y="0"/>
          <a:chExt cx="0" cy="0"/>
        </a:xfrm>
      </p:grpSpPr>
      <p:grpSp>
        <p:nvGrpSpPr>
          <p:cNvPr name="Group 2" id="2"/>
          <p:cNvGrpSpPr/>
          <p:nvPr/>
        </p:nvGrpSpPr>
        <p:grpSpPr>
          <a:xfrm rot="0">
            <a:off x="1299405" y="2263613"/>
            <a:ext cx="8000738" cy="7216198"/>
            <a:chOff x="0" y="0"/>
            <a:chExt cx="2107190" cy="1900563"/>
          </a:xfrm>
        </p:grpSpPr>
        <p:sp>
          <p:nvSpPr>
            <p:cNvPr name="Freeform 3" id="3"/>
            <p:cNvSpPr/>
            <p:nvPr/>
          </p:nvSpPr>
          <p:spPr>
            <a:xfrm flipH="false" flipV="false" rot="0">
              <a:off x="0" y="0"/>
              <a:ext cx="2107190" cy="1900562"/>
            </a:xfrm>
            <a:custGeom>
              <a:avLst/>
              <a:gdLst/>
              <a:ahLst/>
              <a:cxnLst/>
              <a:rect r="r" b="b" t="t" l="l"/>
              <a:pathLst>
                <a:path h="1900562" w="2107190">
                  <a:moveTo>
                    <a:pt x="49350" y="0"/>
                  </a:moveTo>
                  <a:lnTo>
                    <a:pt x="2057840" y="0"/>
                  </a:lnTo>
                  <a:cubicBezTo>
                    <a:pt x="2085096" y="0"/>
                    <a:pt x="2107190" y="22095"/>
                    <a:pt x="2107190" y="49350"/>
                  </a:cubicBezTo>
                  <a:lnTo>
                    <a:pt x="2107190" y="1851212"/>
                  </a:lnTo>
                  <a:cubicBezTo>
                    <a:pt x="2107190" y="1878468"/>
                    <a:pt x="2085096" y="1900562"/>
                    <a:pt x="2057840" y="1900562"/>
                  </a:cubicBezTo>
                  <a:lnTo>
                    <a:pt x="49350" y="1900562"/>
                  </a:lnTo>
                  <a:cubicBezTo>
                    <a:pt x="22095" y="1900562"/>
                    <a:pt x="0" y="1878468"/>
                    <a:pt x="0" y="1851212"/>
                  </a:cubicBezTo>
                  <a:lnTo>
                    <a:pt x="0" y="49350"/>
                  </a:lnTo>
                  <a:cubicBezTo>
                    <a:pt x="0" y="22095"/>
                    <a:pt x="22095" y="0"/>
                    <a:pt x="49350" y="0"/>
                  </a:cubicBezTo>
                  <a:close/>
                </a:path>
              </a:pathLst>
            </a:custGeom>
            <a:solidFill>
              <a:srgbClr val="743812"/>
            </a:solidFill>
          </p:spPr>
        </p:sp>
        <p:sp>
          <p:nvSpPr>
            <p:cNvPr name="TextBox 4" id="4"/>
            <p:cNvSpPr txBox="true"/>
            <p:nvPr/>
          </p:nvSpPr>
          <p:spPr>
            <a:xfrm>
              <a:off x="0" y="-76200"/>
              <a:ext cx="2107190" cy="197676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284003" y="8329522"/>
            <a:ext cx="4454656" cy="3372546"/>
          </a:xfrm>
          <a:custGeom>
            <a:avLst/>
            <a:gdLst/>
            <a:ahLst/>
            <a:cxnLst/>
            <a:rect r="r" b="b" t="t" l="l"/>
            <a:pathLst>
              <a:path h="3372546" w="4454656">
                <a:moveTo>
                  <a:pt x="0" y="0"/>
                </a:moveTo>
                <a:lnTo>
                  <a:pt x="4454656" y="0"/>
                </a:lnTo>
                <a:lnTo>
                  <a:pt x="4454656" y="3372546"/>
                </a:lnTo>
                <a:lnTo>
                  <a:pt x="0" y="3372546"/>
                </a:lnTo>
                <a:lnTo>
                  <a:pt x="0" y="0"/>
                </a:lnTo>
                <a:close/>
              </a:path>
            </a:pathLst>
          </a:custGeom>
          <a:blipFill>
            <a:blip r:embed="rId2"/>
            <a:stretch>
              <a:fillRect l="0" t="0" r="0" b="0"/>
            </a:stretch>
          </a:blipFill>
        </p:spPr>
      </p:sp>
      <p:sp>
        <p:nvSpPr>
          <p:cNvPr name="TextBox 6" id="6"/>
          <p:cNvSpPr txBox="true"/>
          <p:nvPr/>
        </p:nvSpPr>
        <p:spPr>
          <a:xfrm rot="0">
            <a:off x="2534979" y="717965"/>
            <a:ext cx="12375870" cy="1338560"/>
          </a:xfrm>
          <a:prstGeom prst="rect">
            <a:avLst/>
          </a:prstGeom>
        </p:spPr>
        <p:txBody>
          <a:bodyPr anchor="t" rtlCol="false" tIns="0" lIns="0" bIns="0" rIns="0">
            <a:spAutoFit/>
          </a:bodyPr>
          <a:lstStyle/>
          <a:p>
            <a:pPr algn="ctr">
              <a:lnSpc>
                <a:spcPts val="9587"/>
              </a:lnSpc>
            </a:pPr>
            <a:r>
              <a:rPr lang="en-US" sz="8960">
                <a:solidFill>
                  <a:srgbClr val="743812"/>
                </a:solidFill>
                <a:latin typeface="Scripter"/>
              </a:rPr>
              <a:t>Penjelasan Kode program</a:t>
            </a:r>
          </a:p>
        </p:txBody>
      </p:sp>
      <p:sp>
        <p:nvSpPr>
          <p:cNvPr name="Freeform 7" id="7"/>
          <p:cNvSpPr/>
          <p:nvPr/>
        </p:nvSpPr>
        <p:spPr>
          <a:xfrm flipH="false" flipV="true" rot="0">
            <a:off x="-1198628" y="-1686273"/>
            <a:ext cx="4454656" cy="3372546"/>
          </a:xfrm>
          <a:custGeom>
            <a:avLst/>
            <a:gdLst/>
            <a:ahLst/>
            <a:cxnLst/>
            <a:rect r="r" b="b" t="t" l="l"/>
            <a:pathLst>
              <a:path h="3372546" w="4454656">
                <a:moveTo>
                  <a:pt x="0" y="3372546"/>
                </a:moveTo>
                <a:lnTo>
                  <a:pt x="4454656" y="3372546"/>
                </a:lnTo>
                <a:lnTo>
                  <a:pt x="4454656" y="0"/>
                </a:lnTo>
                <a:lnTo>
                  <a:pt x="0" y="0"/>
                </a:lnTo>
                <a:lnTo>
                  <a:pt x="0" y="3372546"/>
                </a:lnTo>
                <a:close/>
              </a:path>
            </a:pathLst>
          </a:custGeom>
          <a:blipFill>
            <a:blip r:embed="rId2"/>
            <a:stretch>
              <a:fillRect l="0" t="0" r="0" b="0"/>
            </a:stretch>
          </a:blipFill>
        </p:spPr>
      </p:sp>
      <p:grpSp>
        <p:nvGrpSpPr>
          <p:cNvPr name="Group 8" id="8"/>
          <p:cNvGrpSpPr/>
          <p:nvPr/>
        </p:nvGrpSpPr>
        <p:grpSpPr>
          <a:xfrm rot="0">
            <a:off x="9499503" y="2986873"/>
            <a:ext cx="7449680" cy="5209741"/>
            <a:chOff x="0" y="0"/>
            <a:chExt cx="1962056" cy="1372113"/>
          </a:xfrm>
        </p:grpSpPr>
        <p:sp>
          <p:nvSpPr>
            <p:cNvPr name="Freeform 9" id="9"/>
            <p:cNvSpPr/>
            <p:nvPr/>
          </p:nvSpPr>
          <p:spPr>
            <a:xfrm flipH="false" flipV="false" rot="0">
              <a:off x="0" y="0"/>
              <a:ext cx="1962056" cy="1372113"/>
            </a:xfrm>
            <a:custGeom>
              <a:avLst/>
              <a:gdLst/>
              <a:ahLst/>
              <a:cxnLst/>
              <a:rect r="r" b="b" t="t" l="l"/>
              <a:pathLst>
                <a:path h="1372113" w="1962056">
                  <a:moveTo>
                    <a:pt x="53001" y="0"/>
                  </a:moveTo>
                  <a:lnTo>
                    <a:pt x="1909055" y="0"/>
                  </a:lnTo>
                  <a:cubicBezTo>
                    <a:pt x="1923112" y="0"/>
                    <a:pt x="1936592" y="5584"/>
                    <a:pt x="1946532" y="15524"/>
                  </a:cubicBezTo>
                  <a:cubicBezTo>
                    <a:pt x="1956472" y="25463"/>
                    <a:pt x="1962056" y="38944"/>
                    <a:pt x="1962056" y="53001"/>
                  </a:cubicBezTo>
                  <a:lnTo>
                    <a:pt x="1962056" y="1319112"/>
                  </a:lnTo>
                  <a:cubicBezTo>
                    <a:pt x="1962056" y="1348384"/>
                    <a:pt x="1938326" y="1372113"/>
                    <a:pt x="1909055" y="1372113"/>
                  </a:cubicBezTo>
                  <a:lnTo>
                    <a:pt x="53001" y="1372113"/>
                  </a:lnTo>
                  <a:cubicBezTo>
                    <a:pt x="38944" y="1372113"/>
                    <a:pt x="25463" y="1366529"/>
                    <a:pt x="15524" y="1356589"/>
                  </a:cubicBezTo>
                  <a:cubicBezTo>
                    <a:pt x="5584" y="1346650"/>
                    <a:pt x="0" y="1333169"/>
                    <a:pt x="0" y="1319112"/>
                  </a:cubicBezTo>
                  <a:lnTo>
                    <a:pt x="0" y="53001"/>
                  </a:lnTo>
                  <a:cubicBezTo>
                    <a:pt x="0" y="38944"/>
                    <a:pt x="5584" y="25463"/>
                    <a:pt x="15524" y="15524"/>
                  </a:cubicBezTo>
                  <a:cubicBezTo>
                    <a:pt x="25463" y="5584"/>
                    <a:pt x="38944" y="0"/>
                    <a:pt x="53001" y="0"/>
                  </a:cubicBezTo>
                  <a:close/>
                </a:path>
              </a:pathLst>
            </a:custGeom>
            <a:solidFill>
              <a:srgbClr val="743812"/>
            </a:solidFill>
          </p:spPr>
        </p:sp>
        <p:sp>
          <p:nvSpPr>
            <p:cNvPr name="TextBox 10" id="10"/>
            <p:cNvSpPr txBox="true"/>
            <p:nvPr/>
          </p:nvSpPr>
          <p:spPr>
            <a:xfrm>
              <a:off x="0" y="-76200"/>
              <a:ext cx="1962056" cy="144831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9727169" y="3344305"/>
            <a:ext cx="6994350" cy="4852310"/>
          </a:xfrm>
          <a:prstGeom prst="rect">
            <a:avLst/>
          </a:prstGeom>
        </p:spPr>
        <p:txBody>
          <a:bodyPr anchor="t" rtlCol="false" tIns="0" lIns="0" bIns="0" rIns="0">
            <a:spAutoFit/>
          </a:bodyPr>
          <a:lstStyle/>
          <a:p>
            <a:pPr marL="518467" indent="-259233" lvl="1">
              <a:lnSpc>
                <a:spcPts val="2569"/>
              </a:lnSpc>
              <a:buFont typeface="Arial"/>
              <a:buChar char="•"/>
            </a:pPr>
            <a:r>
              <a:rPr lang="en-US" sz="2401">
                <a:solidFill>
                  <a:srgbClr val="FFEEE3"/>
                </a:solidFill>
                <a:latin typeface="Open Sans"/>
              </a:rPr>
              <a:t>Kelas </a:t>
            </a:r>
            <a:r>
              <a:rPr lang="en-US" sz="2401">
                <a:solidFill>
                  <a:srgbClr val="FFEEE3"/>
                </a:solidFill>
                <a:latin typeface="Open Sans Semi-Bold"/>
              </a:rPr>
              <a:t>Mamalia</a:t>
            </a:r>
            <a:r>
              <a:rPr lang="en-US" sz="2401">
                <a:solidFill>
                  <a:srgbClr val="FFEEE3"/>
                </a:solidFill>
                <a:latin typeface="Open Sans"/>
              </a:rPr>
              <a:t> adalah kelas yang mewakili hewan-hewan jenis mamalia, dengan atribut seperti nama, sifat, ukuran, jumlah kaki, dan beberapa atribut lain yang spesifik untuk jenis mamalia tersebut.</a:t>
            </a:r>
          </a:p>
          <a:p>
            <a:pPr marL="518467" indent="-259233" lvl="1">
              <a:lnSpc>
                <a:spcPts val="2569"/>
              </a:lnSpc>
              <a:buFont typeface="Arial"/>
              <a:buChar char="•"/>
            </a:pPr>
            <a:r>
              <a:rPr lang="en-US" sz="2401">
                <a:solidFill>
                  <a:srgbClr val="FFEEE3"/>
                </a:solidFill>
                <a:latin typeface="Open Sans"/>
              </a:rPr>
              <a:t>Kelas </a:t>
            </a:r>
            <a:r>
              <a:rPr lang="en-US" sz="2401">
                <a:solidFill>
                  <a:srgbClr val="FFEEE3"/>
                </a:solidFill>
                <a:latin typeface="Open Sans Semi-Bold"/>
              </a:rPr>
              <a:t>Aves</a:t>
            </a:r>
            <a:r>
              <a:rPr lang="en-US" sz="2401">
                <a:solidFill>
                  <a:srgbClr val="FFEEE3"/>
                </a:solidFill>
                <a:latin typeface="Open Sans"/>
              </a:rPr>
              <a:t> adalah kelas yang mewakili hewan-hewan jenis burung atau aves, juga dengan atribut yang mirip dengan kelas Mamalia.</a:t>
            </a:r>
          </a:p>
          <a:p>
            <a:pPr marL="518467" indent="-259233" lvl="1">
              <a:lnSpc>
                <a:spcPts val="2569"/>
              </a:lnSpc>
              <a:buFont typeface="Arial"/>
              <a:buChar char="•"/>
            </a:pPr>
            <a:r>
              <a:rPr lang="en-US" sz="2401">
                <a:solidFill>
                  <a:srgbClr val="FFEEE3"/>
                </a:solidFill>
                <a:latin typeface="Open Sans"/>
              </a:rPr>
              <a:t>Kelas </a:t>
            </a:r>
            <a:r>
              <a:rPr lang="en-US" sz="2401">
                <a:solidFill>
                  <a:srgbClr val="FFEEE3"/>
                </a:solidFill>
                <a:latin typeface="Open Sans Semi-Bold"/>
              </a:rPr>
              <a:t>Ayam</a:t>
            </a:r>
            <a:r>
              <a:rPr lang="en-US" sz="2401">
                <a:solidFill>
                  <a:srgbClr val="FFEEE3"/>
                </a:solidFill>
                <a:latin typeface="Open Sans"/>
              </a:rPr>
              <a:t> dan </a:t>
            </a:r>
            <a:r>
              <a:rPr lang="en-US" sz="2401">
                <a:solidFill>
                  <a:srgbClr val="FFEEE3"/>
                </a:solidFill>
                <a:latin typeface="Open Sans Semi-Bold"/>
              </a:rPr>
              <a:t>Merpati</a:t>
            </a:r>
            <a:r>
              <a:rPr lang="en-US" sz="2401">
                <a:solidFill>
                  <a:srgbClr val="FFEEE3"/>
                </a:solidFill>
                <a:latin typeface="Open Sans"/>
              </a:rPr>
              <a:t> adalah turunan dari kelas </a:t>
            </a:r>
            <a:r>
              <a:rPr lang="en-US" sz="2401">
                <a:solidFill>
                  <a:srgbClr val="FFEEE3"/>
                </a:solidFill>
                <a:latin typeface="Open Sans Semi-Bold"/>
              </a:rPr>
              <a:t>Aves</a:t>
            </a:r>
            <a:r>
              <a:rPr lang="en-US" sz="2401">
                <a:solidFill>
                  <a:srgbClr val="FFEEE3"/>
                </a:solidFill>
                <a:latin typeface="Open Sans"/>
              </a:rPr>
              <a:t>, yang memiliki atribut tambahan sesuai dengan jenisnya masing-masing.</a:t>
            </a:r>
          </a:p>
          <a:p>
            <a:pPr>
              <a:lnSpc>
                <a:spcPts val="2569"/>
              </a:lnSpc>
            </a:pPr>
          </a:p>
          <a:p>
            <a:pPr>
              <a:lnSpc>
                <a:spcPts val="2569"/>
              </a:lnSpc>
            </a:pPr>
          </a:p>
        </p:txBody>
      </p:sp>
      <p:sp>
        <p:nvSpPr>
          <p:cNvPr name="TextBox 12" id="12"/>
          <p:cNvSpPr txBox="true"/>
          <p:nvPr/>
        </p:nvSpPr>
        <p:spPr>
          <a:xfrm rot="0">
            <a:off x="1420003" y="2481801"/>
            <a:ext cx="7759541" cy="6703295"/>
          </a:xfrm>
          <a:prstGeom prst="rect">
            <a:avLst/>
          </a:prstGeom>
        </p:spPr>
        <p:txBody>
          <a:bodyPr anchor="t" rtlCol="false" tIns="0" lIns="0" bIns="0" rIns="0">
            <a:spAutoFit/>
          </a:bodyPr>
          <a:lstStyle/>
          <a:p>
            <a:pPr>
              <a:lnSpc>
                <a:spcPts val="1702"/>
              </a:lnSpc>
              <a:spcBef>
                <a:spcPct val="0"/>
              </a:spcBef>
            </a:pPr>
            <a:r>
              <a:rPr lang="en-US" sz="1215">
                <a:solidFill>
                  <a:srgbClr val="FEECDF"/>
                </a:solidFill>
                <a:latin typeface="Montserrat"/>
              </a:rPr>
              <a:t>class Ayam(Aves):</a:t>
            </a:r>
          </a:p>
          <a:p>
            <a:pPr>
              <a:lnSpc>
                <a:spcPts val="1702"/>
              </a:lnSpc>
              <a:spcBef>
                <a:spcPct val="0"/>
              </a:spcBef>
            </a:pPr>
            <a:r>
              <a:rPr lang="en-US" sz="1215">
                <a:solidFill>
                  <a:srgbClr val="FEECDF"/>
                </a:solidFill>
                <a:latin typeface="Montserrat"/>
              </a:rPr>
              <a:t>    def __init__(self, nama, sifat, ukuran, jumlah_kaki, bisa_terbang, jenis_aves, jenis_ayam, bisa_diadu):</a:t>
            </a:r>
          </a:p>
          <a:p>
            <a:pPr>
              <a:lnSpc>
                <a:spcPts val="1702"/>
              </a:lnSpc>
              <a:spcBef>
                <a:spcPct val="0"/>
              </a:spcBef>
            </a:pPr>
            <a:r>
              <a:rPr lang="en-US" sz="1215">
                <a:solidFill>
                  <a:srgbClr val="FEECDF"/>
                </a:solidFill>
                <a:latin typeface="Montserrat"/>
              </a:rPr>
              <a:t>        super().__init__(nama, sifat, ukuran, jumlah_kaki, bisa_terbang, jenis_aves)</a:t>
            </a:r>
          </a:p>
          <a:p>
            <a:pPr>
              <a:lnSpc>
                <a:spcPts val="1702"/>
              </a:lnSpc>
              <a:spcBef>
                <a:spcPct val="0"/>
              </a:spcBef>
            </a:pPr>
            <a:r>
              <a:rPr lang="en-US" sz="1215">
                <a:solidFill>
                  <a:srgbClr val="FEECDF"/>
                </a:solidFill>
                <a:latin typeface="Montserrat"/>
              </a:rPr>
              <a:t>        self.jenis_ayam = jenis_ayam</a:t>
            </a:r>
          </a:p>
          <a:p>
            <a:pPr>
              <a:lnSpc>
                <a:spcPts val="1702"/>
              </a:lnSpc>
              <a:spcBef>
                <a:spcPct val="0"/>
              </a:spcBef>
            </a:pPr>
            <a:r>
              <a:rPr lang="en-US" sz="1215">
                <a:solidFill>
                  <a:srgbClr val="FEECDF"/>
                </a:solidFill>
                <a:latin typeface="Montserrat"/>
              </a:rPr>
              <a:t>        self.bisa_diadu = bisa_diadu</a:t>
            </a:r>
          </a:p>
          <a:p>
            <a:pPr>
              <a:lnSpc>
                <a:spcPts val="1702"/>
              </a:lnSpc>
              <a:spcBef>
                <a:spcPct val="0"/>
              </a:spcBef>
            </a:pPr>
          </a:p>
          <a:p>
            <a:pPr>
              <a:lnSpc>
                <a:spcPts val="1702"/>
              </a:lnSpc>
              <a:spcBef>
                <a:spcPct val="0"/>
              </a:spcBef>
            </a:pPr>
            <a:r>
              <a:rPr lang="en-US" sz="1215">
                <a:solidFill>
                  <a:srgbClr val="FEECDF"/>
                </a:solidFill>
                <a:latin typeface="Montserrat"/>
              </a:rPr>
              <a:t>    def biodata(self):</a:t>
            </a:r>
          </a:p>
          <a:p>
            <a:pPr>
              <a:lnSpc>
                <a:spcPts val="1702"/>
              </a:lnSpc>
              <a:spcBef>
                <a:spcPct val="0"/>
              </a:spcBef>
            </a:pPr>
            <a:r>
              <a:rPr lang="en-US" sz="1215">
                <a:solidFill>
                  <a:srgbClr val="FEECDF"/>
                </a:solidFill>
                <a:latin typeface="Montserrat"/>
              </a:rPr>
              <a:t>        return super().biodata() + f", Jenis Ayam: {self.jenis_ayam}, Bisa Diadu: {self.bisa_diadu}"</a:t>
            </a:r>
          </a:p>
          <a:p>
            <a:pPr>
              <a:lnSpc>
                <a:spcPts val="1702"/>
              </a:lnSpc>
              <a:spcBef>
                <a:spcPct val="0"/>
              </a:spcBef>
            </a:pPr>
            <a:r>
              <a:rPr lang="en-US" sz="1215">
                <a:solidFill>
                  <a:srgbClr val="FEECDF"/>
                </a:solidFill>
                <a:latin typeface="Montserrat"/>
              </a:rPr>
              <a:t>    </a:t>
            </a:r>
          </a:p>
          <a:p>
            <a:pPr>
              <a:lnSpc>
                <a:spcPts val="1702"/>
              </a:lnSpc>
              <a:spcBef>
                <a:spcPct val="0"/>
              </a:spcBef>
            </a:pPr>
            <a:r>
              <a:rPr lang="en-US" sz="1215">
                <a:solidFill>
                  <a:srgbClr val="FEECDF"/>
                </a:solidFill>
                <a:latin typeface="Montserrat"/>
              </a:rPr>
              <a:t>class Merpati(Aves):</a:t>
            </a:r>
          </a:p>
          <a:p>
            <a:pPr>
              <a:lnSpc>
                <a:spcPts val="1702"/>
              </a:lnSpc>
              <a:spcBef>
                <a:spcPct val="0"/>
              </a:spcBef>
            </a:pPr>
            <a:r>
              <a:rPr lang="en-US" sz="1215">
                <a:solidFill>
                  <a:srgbClr val="FEECDF"/>
                </a:solidFill>
                <a:latin typeface="Montserrat"/>
              </a:rPr>
              <a:t>    def __init__(self, nama, sifat, ukuran, jumlah_kaki, bisa_terbang, jenis_aves, jenis_merpati):</a:t>
            </a:r>
          </a:p>
          <a:p>
            <a:pPr>
              <a:lnSpc>
                <a:spcPts val="1702"/>
              </a:lnSpc>
              <a:spcBef>
                <a:spcPct val="0"/>
              </a:spcBef>
            </a:pPr>
            <a:r>
              <a:rPr lang="en-US" sz="1215">
                <a:solidFill>
                  <a:srgbClr val="FEECDF"/>
                </a:solidFill>
                <a:latin typeface="Montserrat"/>
              </a:rPr>
              <a:t>        super().__init__(nama, sifat, ukuran, jumlah_kaki, bisa_terbang, jenis_aves)</a:t>
            </a:r>
          </a:p>
          <a:p>
            <a:pPr>
              <a:lnSpc>
                <a:spcPts val="1702"/>
              </a:lnSpc>
              <a:spcBef>
                <a:spcPct val="0"/>
              </a:spcBef>
            </a:pPr>
            <a:r>
              <a:rPr lang="en-US" sz="1215">
                <a:solidFill>
                  <a:srgbClr val="FEECDF"/>
                </a:solidFill>
                <a:latin typeface="Montserrat"/>
              </a:rPr>
              <a:t>        self.jenis_merpati = jenis_merpati</a:t>
            </a:r>
          </a:p>
          <a:p>
            <a:pPr>
              <a:lnSpc>
                <a:spcPts val="1702"/>
              </a:lnSpc>
              <a:spcBef>
                <a:spcPct val="0"/>
              </a:spcBef>
            </a:pPr>
            <a:r>
              <a:rPr lang="en-US" sz="1215">
                <a:solidFill>
                  <a:srgbClr val="FEECDF"/>
                </a:solidFill>
                <a:latin typeface="Montserrat"/>
              </a:rPr>
              <a:t>    </a:t>
            </a:r>
          </a:p>
          <a:p>
            <a:pPr>
              <a:lnSpc>
                <a:spcPts val="1702"/>
              </a:lnSpc>
              <a:spcBef>
                <a:spcPct val="0"/>
              </a:spcBef>
            </a:pPr>
            <a:r>
              <a:rPr lang="en-US" sz="1215">
                <a:solidFill>
                  <a:srgbClr val="FEECDF"/>
                </a:solidFill>
                <a:latin typeface="Montserrat"/>
              </a:rPr>
              <a:t>    def biodata(self):</a:t>
            </a:r>
          </a:p>
          <a:p>
            <a:pPr>
              <a:lnSpc>
                <a:spcPts val="1702"/>
              </a:lnSpc>
              <a:spcBef>
                <a:spcPct val="0"/>
              </a:spcBef>
            </a:pPr>
            <a:r>
              <a:rPr lang="en-US" sz="1215">
                <a:solidFill>
                  <a:srgbClr val="FEECDF"/>
                </a:solidFill>
                <a:latin typeface="Montserrat"/>
              </a:rPr>
              <a:t>        return super().biodata() + f", Jenis Merpati: {self.jenis_merpati}"</a:t>
            </a:r>
          </a:p>
          <a:p>
            <a:pPr>
              <a:lnSpc>
                <a:spcPts val="1702"/>
              </a:lnSpc>
              <a:spcBef>
                <a:spcPct val="0"/>
              </a:spcBef>
            </a:pPr>
          </a:p>
          <a:p>
            <a:pPr>
              <a:lnSpc>
                <a:spcPts val="1702"/>
              </a:lnSpc>
              <a:spcBef>
                <a:spcPct val="0"/>
              </a:spcBef>
            </a:pPr>
            <a:r>
              <a:rPr lang="en-US" sz="1215">
                <a:solidFill>
                  <a:srgbClr val="FEECDF"/>
                </a:solidFill>
                <a:latin typeface="Montserrat"/>
              </a:rPr>
              <a:t>singa = Mamalia("Singa", "Aggresif", "Besar", 4, True, "Berber")</a:t>
            </a:r>
          </a:p>
          <a:p>
            <a:pPr>
              <a:lnSpc>
                <a:spcPts val="1702"/>
              </a:lnSpc>
              <a:spcBef>
                <a:spcPct val="0"/>
              </a:spcBef>
            </a:pPr>
            <a:r>
              <a:rPr lang="en-US" sz="1215">
                <a:solidFill>
                  <a:srgbClr val="FEECDF"/>
                </a:solidFill>
                <a:latin typeface="Montserrat"/>
              </a:rPr>
              <a:t>kuda = Mamalia("Kuda", "Penurut", "Besar", 4, True, "Cleveland Bay")</a:t>
            </a:r>
          </a:p>
          <a:p>
            <a:pPr>
              <a:lnSpc>
                <a:spcPts val="1702"/>
              </a:lnSpc>
              <a:spcBef>
                <a:spcPct val="0"/>
              </a:spcBef>
            </a:pPr>
            <a:r>
              <a:rPr lang="en-US" sz="1215">
                <a:solidFill>
                  <a:srgbClr val="FEECDF"/>
                </a:solidFill>
                <a:latin typeface="Montserrat"/>
              </a:rPr>
              <a:t>gajah = Mamalia("Gajah", "Sensitif", "Sangat Besar", 4, True, "African Forest")</a:t>
            </a:r>
          </a:p>
          <a:p>
            <a:pPr>
              <a:lnSpc>
                <a:spcPts val="1702"/>
              </a:lnSpc>
              <a:spcBef>
                <a:spcPct val="0"/>
              </a:spcBef>
            </a:pPr>
            <a:r>
              <a:rPr lang="en-US" sz="1215">
                <a:solidFill>
                  <a:srgbClr val="FEECDF"/>
                </a:solidFill>
                <a:latin typeface="Montserrat"/>
              </a:rPr>
              <a:t>burung_merpati = Aves("Burung Merpati", "Setia", "Sedang", 2, True, "Zamrud Stephan")</a:t>
            </a:r>
          </a:p>
          <a:p>
            <a:pPr>
              <a:lnSpc>
                <a:spcPts val="1702"/>
              </a:lnSpc>
              <a:spcBef>
                <a:spcPct val="0"/>
              </a:spcBef>
            </a:pPr>
            <a:r>
              <a:rPr lang="en-US" sz="1215">
                <a:solidFill>
                  <a:srgbClr val="FEECDF"/>
                </a:solidFill>
                <a:latin typeface="Montserrat"/>
              </a:rPr>
              <a:t>burung_camar = Aves("Burung Camar", "Pemangsa", "Kecil", 2, True, "Andean")</a:t>
            </a:r>
          </a:p>
          <a:p>
            <a:pPr>
              <a:lnSpc>
                <a:spcPts val="1702"/>
              </a:lnSpc>
              <a:spcBef>
                <a:spcPct val="0"/>
              </a:spcBef>
            </a:pPr>
            <a:r>
              <a:rPr lang="en-US" sz="1215">
                <a:solidFill>
                  <a:srgbClr val="FEECDF"/>
                </a:solidFill>
                <a:latin typeface="Montserrat"/>
              </a:rPr>
              <a:t>ayam_hutan = Ayam("Unggas Ayam", "Waspada", "Sedang", 2, True, "Gallus", "Hutan hijau", True)</a:t>
            </a:r>
          </a:p>
          <a:p>
            <a:pPr>
              <a:lnSpc>
                <a:spcPts val="1702"/>
              </a:lnSpc>
              <a:spcBef>
                <a:spcPct val="0"/>
              </a:spcBef>
            </a:pPr>
            <a:r>
              <a:rPr lang="en-US" sz="1215">
                <a:solidFill>
                  <a:srgbClr val="FEECDF"/>
                </a:solidFill>
                <a:latin typeface="Montserrat"/>
              </a:rPr>
              <a:t>merpati = Merpati("Merpati", "Ramah", "Sedang", 2, True, "Goura", "Victoria")</a:t>
            </a:r>
          </a:p>
          <a:p>
            <a:pPr>
              <a:lnSpc>
                <a:spcPts val="1702"/>
              </a:lnSpc>
              <a:spcBef>
                <a:spcPct val="0"/>
              </a:spcBef>
            </a:pPr>
          </a:p>
          <a:p>
            <a:pPr>
              <a:lnSpc>
                <a:spcPts val="1702"/>
              </a:lnSpc>
              <a:spcBef>
                <a:spcPct val="0"/>
              </a:spcBef>
            </a:pPr>
            <a:r>
              <a:rPr lang="en-US" sz="1215">
                <a:solidFill>
                  <a:srgbClr val="FEECDF"/>
                </a:solidFill>
                <a:latin typeface="Montserrat"/>
              </a:rPr>
              <a:t>print(singa.biodata())</a:t>
            </a:r>
          </a:p>
          <a:p>
            <a:pPr>
              <a:lnSpc>
                <a:spcPts val="1702"/>
              </a:lnSpc>
              <a:spcBef>
                <a:spcPct val="0"/>
              </a:spcBef>
            </a:pPr>
            <a:r>
              <a:rPr lang="en-US" sz="1215">
                <a:solidFill>
                  <a:srgbClr val="FEECDF"/>
                </a:solidFill>
                <a:latin typeface="Montserrat"/>
              </a:rPr>
              <a:t>print(kuda.biodata())</a:t>
            </a:r>
          </a:p>
          <a:p>
            <a:pPr>
              <a:lnSpc>
                <a:spcPts val="1702"/>
              </a:lnSpc>
              <a:spcBef>
                <a:spcPct val="0"/>
              </a:spcBef>
            </a:pPr>
            <a:r>
              <a:rPr lang="en-US" sz="1215">
                <a:solidFill>
                  <a:srgbClr val="FEECDF"/>
                </a:solidFill>
                <a:latin typeface="Montserrat"/>
              </a:rPr>
              <a:t>print(gajah.biodata())</a:t>
            </a:r>
          </a:p>
          <a:p>
            <a:pPr>
              <a:lnSpc>
                <a:spcPts val="1702"/>
              </a:lnSpc>
              <a:spcBef>
                <a:spcPct val="0"/>
              </a:spcBef>
            </a:pPr>
            <a:r>
              <a:rPr lang="en-US" sz="1215">
                <a:solidFill>
                  <a:srgbClr val="FEECDF"/>
                </a:solidFill>
                <a:latin typeface="Montserrat"/>
              </a:rPr>
              <a:t>print(burung_merpati.biodata())</a:t>
            </a:r>
          </a:p>
          <a:p>
            <a:pPr>
              <a:lnSpc>
                <a:spcPts val="1702"/>
              </a:lnSpc>
              <a:spcBef>
                <a:spcPct val="0"/>
              </a:spcBef>
            </a:pPr>
            <a:r>
              <a:rPr lang="en-US" sz="1215">
                <a:solidFill>
                  <a:srgbClr val="FEECDF"/>
                </a:solidFill>
                <a:latin typeface="Montserrat"/>
              </a:rPr>
              <a:t>print(burung_camar.biodata())</a:t>
            </a:r>
          </a:p>
          <a:p>
            <a:pPr>
              <a:lnSpc>
                <a:spcPts val="1702"/>
              </a:lnSpc>
              <a:spcBef>
                <a:spcPct val="0"/>
              </a:spcBef>
            </a:pPr>
            <a:r>
              <a:rPr lang="en-US" sz="1215">
                <a:solidFill>
                  <a:srgbClr val="FEECDF"/>
                </a:solidFill>
                <a:latin typeface="Montserrat"/>
              </a:rPr>
              <a:t>print(ayam_hutan.biodata())</a:t>
            </a:r>
          </a:p>
          <a:p>
            <a:pPr>
              <a:lnSpc>
                <a:spcPts val="1702"/>
              </a:lnSpc>
              <a:spcBef>
                <a:spcPct val="0"/>
              </a:spcBef>
            </a:pPr>
            <a:r>
              <a:rPr lang="en-US" sz="1215">
                <a:solidFill>
                  <a:srgbClr val="FEECDF"/>
                </a:solidFill>
                <a:latin typeface="Montserrat"/>
              </a:rPr>
              <a:t>print(merpati.biodata())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B85E24"/>
        </a:solidFill>
      </p:bgPr>
    </p:bg>
    <p:spTree>
      <p:nvGrpSpPr>
        <p:cNvPr id="1" name=""/>
        <p:cNvGrpSpPr/>
        <p:nvPr/>
      </p:nvGrpSpPr>
      <p:grpSpPr>
        <a:xfrm>
          <a:off x="0" y="0"/>
          <a:ext cx="0" cy="0"/>
          <a:chOff x="0" y="0"/>
          <a:chExt cx="0" cy="0"/>
        </a:xfrm>
      </p:grpSpPr>
      <p:sp>
        <p:nvSpPr>
          <p:cNvPr name="Freeform 2" id="2"/>
          <p:cNvSpPr/>
          <p:nvPr/>
        </p:nvSpPr>
        <p:spPr>
          <a:xfrm flipH="false" flipV="false" rot="0">
            <a:off x="0" y="8903718"/>
            <a:ext cx="4335072" cy="2766564"/>
          </a:xfrm>
          <a:custGeom>
            <a:avLst/>
            <a:gdLst/>
            <a:ahLst/>
            <a:cxnLst/>
            <a:rect r="r" b="b" t="t" l="l"/>
            <a:pathLst>
              <a:path h="2766564" w="4335072">
                <a:moveTo>
                  <a:pt x="0" y="0"/>
                </a:moveTo>
                <a:lnTo>
                  <a:pt x="4335072" y="0"/>
                </a:lnTo>
                <a:lnTo>
                  <a:pt x="4335072" y="2766564"/>
                </a:lnTo>
                <a:lnTo>
                  <a:pt x="0" y="27665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72020" y="8903718"/>
            <a:ext cx="4335072" cy="2766564"/>
          </a:xfrm>
          <a:custGeom>
            <a:avLst/>
            <a:gdLst/>
            <a:ahLst/>
            <a:cxnLst/>
            <a:rect r="r" b="b" t="t" l="l"/>
            <a:pathLst>
              <a:path h="2766564" w="4335072">
                <a:moveTo>
                  <a:pt x="0" y="0"/>
                </a:moveTo>
                <a:lnTo>
                  <a:pt x="4335071" y="0"/>
                </a:lnTo>
                <a:lnTo>
                  <a:pt x="4335071" y="2766564"/>
                </a:lnTo>
                <a:lnTo>
                  <a:pt x="0" y="27665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144039" y="8903718"/>
            <a:ext cx="4335072" cy="2766564"/>
          </a:xfrm>
          <a:custGeom>
            <a:avLst/>
            <a:gdLst/>
            <a:ahLst/>
            <a:cxnLst/>
            <a:rect r="r" b="b" t="t" l="l"/>
            <a:pathLst>
              <a:path h="2766564" w="4335072">
                <a:moveTo>
                  <a:pt x="0" y="0"/>
                </a:moveTo>
                <a:lnTo>
                  <a:pt x="4335072" y="0"/>
                </a:lnTo>
                <a:lnTo>
                  <a:pt x="4335072" y="2766564"/>
                </a:lnTo>
                <a:lnTo>
                  <a:pt x="0" y="27665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216059" y="8903718"/>
            <a:ext cx="4335072" cy="2766564"/>
          </a:xfrm>
          <a:custGeom>
            <a:avLst/>
            <a:gdLst/>
            <a:ahLst/>
            <a:cxnLst/>
            <a:rect r="r" b="b" t="t" l="l"/>
            <a:pathLst>
              <a:path h="2766564" w="4335072">
                <a:moveTo>
                  <a:pt x="0" y="0"/>
                </a:moveTo>
                <a:lnTo>
                  <a:pt x="4335072" y="0"/>
                </a:lnTo>
                <a:lnTo>
                  <a:pt x="4335072" y="2766564"/>
                </a:lnTo>
                <a:lnTo>
                  <a:pt x="0" y="27665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3131" y="-1737864"/>
            <a:ext cx="4335072" cy="2766564"/>
          </a:xfrm>
          <a:custGeom>
            <a:avLst/>
            <a:gdLst/>
            <a:ahLst/>
            <a:cxnLst/>
            <a:rect r="r" b="b" t="t" l="l"/>
            <a:pathLst>
              <a:path h="2766564" w="4335072">
                <a:moveTo>
                  <a:pt x="0" y="0"/>
                </a:moveTo>
                <a:lnTo>
                  <a:pt x="4335072" y="0"/>
                </a:lnTo>
                <a:lnTo>
                  <a:pt x="4335072" y="2766564"/>
                </a:lnTo>
                <a:lnTo>
                  <a:pt x="0" y="27665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808889" y="-1737864"/>
            <a:ext cx="4335072" cy="2766564"/>
          </a:xfrm>
          <a:custGeom>
            <a:avLst/>
            <a:gdLst/>
            <a:ahLst/>
            <a:cxnLst/>
            <a:rect r="r" b="b" t="t" l="l"/>
            <a:pathLst>
              <a:path h="2766564" w="4335072">
                <a:moveTo>
                  <a:pt x="0" y="0"/>
                </a:moveTo>
                <a:lnTo>
                  <a:pt x="4335072" y="0"/>
                </a:lnTo>
                <a:lnTo>
                  <a:pt x="4335072" y="2766564"/>
                </a:lnTo>
                <a:lnTo>
                  <a:pt x="0" y="27665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880909" y="-1737864"/>
            <a:ext cx="4335072" cy="2766564"/>
          </a:xfrm>
          <a:custGeom>
            <a:avLst/>
            <a:gdLst/>
            <a:ahLst/>
            <a:cxnLst/>
            <a:rect r="r" b="b" t="t" l="l"/>
            <a:pathLst>
              <a:path h="2766564" w="4335072">
                <a:moveTo>
                  <a:pt x="0" y="0"/>
                </a:moveTo>
                <a:lnTo>
                  <a:pt x="4335071" y="0"/>
                </a:lnTo>
                <a:lnTo>
                  <a:pt x="4335071" y="2766564"/>
                </a:lnTo>
                <a:lnTo>
                  <a:pt x="0" y="27665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952928" y="-1737864"/>
            <a:ext cx="4335072" cy="2766564"/>
          </a:xfrm>
          <a:custGeom>
            <a:avLst/>
            <a:gdLst/>
            <a:ahLst/>
            <a:cxnLst/>
            <a:rect r="r" b="b" t="t" l="l"/>
            <a:pathLst>
              <a:path h="2766564" w="4335072">
                <a:moveTo>
                  <a:pt x="0" y="0"/>
                </a:moveTo>
                <a:lnTo>
                  <a:pt x="4335072" y="0"/>
                </a:lnTo>
                <a:lnTo>
                  <a:pt x="4335072" y="2766564"/>
                </a:lnTo>
                <a:lnTo>
                  <a:pt x="0" y="27665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3071222" y="2386310"/>
            <a:ext cx="11619373" cy="7117333"/>
          </a:xfrm>
          <a:custGeom>
            <a:avLst/>
            <a:gdLst/>
            <a:ahLst/>
            <a:cxnLst/>
            <a:rect r="r" b="b" t="t" l="l"/>
            <a:pathLst>
              <a:path h="7117333" w="11619373">
                <a:moveTo>
                  <a:pt x="0" y="0"/>
                </a:moveTo>
                <a:lnTo>
                  <a:pt x="11619373" y="0"/>
                </a:lnTo>
                <a:lnTo>
                  <a:pt x="11619373" y="7117333"/>
                </a:lnTo>
                <a:lnTo>
                  <a:pt x="0" y="7117333"/>
                </a:lnTo>
                <a:lnTo>
                  <a:pt x="0" y="0"/>
                </a:lnTo>
                <a:close/>
              </a:path>
            </a:pathLst>
          </a:custGeom>
          <a:blipFill>
            <a:blip r:embed="rId4"/>
            <a:stretch>
              <a:fillRect l="0" t="0" r="0" b="0"/>
            </a:stretch>
          </a:blipFill>
        </p:spPr>
      </p:sp>
      <p:sp>
        <p:nvSpPr>
          <p:cNvPr name="TextBox 11" id="11"/>
          <p:cNvSpPr txBox="true"/>
          <p:nvPr/>
        </p:nvSpPr>
        <p:spPr>
          <a:xfrm rot="0">
            <a:off x="5734016" y="1047750"/>
            <a:ext cx="6819967" cy="1338560"/>
          </a:xfrm>
          <a:prstGeom prst="rect">
            <a:avLst/>
          </a:prstGeom>
        </p:spPr>
        <p:txBody>
          <a:bodyPr anchor="t" rtlCol="false" tIns="0" lIns="0" bIns="0" rIns="0">
            <a:spAutoFit/>
          </a:bodyPr>
          <a:lstStyle/>
          <a:p>
            <a:pPr>
              <a:lnSpc>
                <a:spcPts val="9587"/>
              </a:lnSpc>
            </a:pPr>
            <a:r>
              <a:rPr lang="en-US" sz="8960">
                <a:solidFill>
                  <a:srgbClr val="FFEEE3"/>
                </a:solidFill>
                <a:latin typeface="Scripter"/>
              </a:rPr>
              <a:t>UML Diagram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EEE3"/>
        </a:solidFill>
      </p:bgPr>
    </p:bg>
    <p:spTree>
      <p:nvGrpSpPr>
        <p:cNvPr id="1" name=""/>
        <p:cNvGrpSpPr/>
        <p:nvPr/>
      </p:nvGrpSpPr>
      <p:grpSpPr>
        <a:xfrm>
          <a:off x="0" y="0"/>
          <a:ext cx="0" cy="0"/>
          <a:chOff x="0" y="0"/>
          <a:chExt cx="0" cy="0"/>
        </a:xfrm>
      </p:grpSpPr>
      <p:sp>
        <p:nvSpPr>
          <p:cNvPr name="Freeform 2" id="2"/>
          <p:cNvSpPr/>
          <p:nvPr/>
        </p:nvSpPr>
        <p:spPr>
          <a:xfrm flipH="false" flipV="false" rot="0">
            <a:off x="-266633" y="8657737"/>
            <a:ext cx="2590665" cy="1201127"/>
          </a:xfrm>
          <a:custGeom>
            <a:avLst/>
            <a:gdLst/>
            <a:ahLst/>
            <a:cxnLst/>
            <a:rect r="r" b="b" t="t" l="l"/>
            <a:pathLst>
              <a:path h="1201127" w="2590665">
                <a:moveTo>
                  <a:pt x="0" y="0"/>
                </a:moveTo>
                <a:lnTo>
                  <a:pt x="2590666" y="0"/>
                </a:lnTo>
                <a:lnTo>
                  <a:pt x="2590666" y="1201126"/>
                </a:lnTo>
                <a:lnTo>
                  <a:pt x="0" y="12011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963967" y="551606"/>
            <a:ext cx="2590665" cy="1201127"/>
          </a:xfrm>
          <a:custGeom>
            <a:avLst/>
            <a:gdLst/>
            <a:ahLst/>
            <a:cxnLst/>
            <a:rect r="r" b="b" t="t" l="l"/>
            <a:pathLst>
              <a:path h="1201127" w="2590665">
                <a:moveTo>
                  <a:pt x="0" y="0"/>
                </a:moveTo>
                <a:lnTo>
                  <a:pt x="2590666" y="0"/>
                </a:lnTo>
                <a:lnTo>
                  <a:pt x="2590666" y="1201127"/>
                </a:lnTo>
                <a:lnTo>
                  <a:pt x="0" y="12011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739577" y="2959836"/>
            <a:ext cx="13350020" cy="5498390"/>
          </a:xfrm>
          <a:prstGeom prst="rect">
            <a:avLst/>
          </a:prstGeom>
        </p:spPr>
        <p:txBody>
          <a:bodyPr anchor="t" rtlCol="false" tIns="0" lIns="0" bIns="0" rIns="0">
            <a:spAutoFit/>
          </a:bodyPr>
          <a:lstStyle/>
          <a:p>
            <a:pPr marL="470304" indent="-235152" lvl="1">
              <a:lnSpc>
                <a:spcPts val="2330"/>
              </a:lnSpc>
              <a:buFont typeface="Arial"/>
              <a:buChar char="•"/>
            </a:pPr>
            <a:r>
              <a:rPr lang="en-US" sz="2178">
                <a:solidFill>
                  <a:srgbClr val="743812"/>
                </a:solidFill>
                <a:latin typeface="Open Sans Semi-Bold"/>
              </a:rPr>
              <a:t>Kelas Dasar (Animal):</a:t>
            </a:r>
          </a:p>
          <a:p>
            <a:pPr marL="940608" indent="-313536" lvl="2">
              <a:lnSpc>
                <a:spcPts val="2330"/>
              </a:lnSpc>
              <a:buFont typeface="Arial"/>
              <a:buChar char="⚬"/>
            </a:pPr>
            <a:r>
              <a:rPr lang="en-US" sz="2178">
                <a:solidFill>
                  <a:srgbClr val="743812"/>
                </a:solidFill>
                <a:latin typeface="Open Sans"/>
              </a:rPr>
              <a:t>Merupakan kelas utama memiliki atribut umum di antara semua hewan.</a:t>
            </a:r>
          </a:p>
          <a:p>
            <a:pPr marL="940608" indent="-313536" lvl="2">
              <a:lnSpc>
                <a:spcPts val="2330"/>
              </a:lnSpc>
              <a:buFont typeface="Arial"/>
              <a:buChar char="⚬"/>
            </a:pPr>
            <a:r>
              <a:rPr lang="en-US" sz="2178">
                <a:solidFill>
                  <a:srgbClr val="743812"/>
                </a:solidFill>
                <a:latin typeface="Open Sans"/>
              </a:rPr>
              <a:t>Atribut seperti </a:t>
            </a:r>
            <a:r>
              <a:rPr lang="en-US" sz="2178">
                <a:solidFill>
                  <a:srgbClr val="743812"/>
                </a:solidFill>
                <a:latin typeface="Open Sans Semi-Bold"/>
              </a:rPr>
              <a:t>nama</a:t>
            </a:r>
            <a:r>
              <a:rPr lang="en-US" sz="2178">
                <a:solidFill>
                  <a:srgbClr val="743812"/>
                </a:solidFill>
                <a:latin typeface="Open Sans"/>
              </a:rPr>
              <a:t>, </a:t>
            </a:r>
            <a:r>
              <a:rPr lang="en-US" sz="2178">
                <a:solidFill>
                  <a:srgbClr val="743812"/>
                </a:solidFill>
                <a:latin typeface="Open Sans Semi-Bold"/>
              </a:rPr>
              <a:t>sifat</a:t>
            </a:r>
            <a:r>
              <a:rPr lang="en-US" sz="2178">
                <a:solidFill>
                  <a:srgbClr val="743812"/>
                </a:solidFill>
                <a:latin typeface="Open Sans"/>
              </a:rPr>
              <a:t>, </a:t>
            </a:r>
            <a:r>
              <a:rPr lang="en-US" sz="2178">
                <a:solidFill>
                  <a:srgbClr val="743812"/>
                </a:solidFill>
                <a:latin typeface="Open Sans Semi-Bold"/>
              </a:rPr>
              <a:t>ukuran</a:t>
            </a:r>
            <a:r>
              <a:rPr lang="en-US" sz="2178">
                <a:solidFill>
                  <a:srgbClr val="743812"/>
                </a:solidFill>
                <a:latin typeface="Open Sans"/>
              </a:rPr>
              <a:t>, dan </a:t>
            </a:r>
            <a:r>
              <a:rPr lang="en-US" sz="2178">
                <a:solidFill>
                  <a:srgbClr val="743812"/>
                </a:solidFill>
                <a:latin typeface="Open Sans Semi-Bold"/>
              </a:rPr>
              <a:t>jumlah_kaki</a:t>
            </a:r>
            <a:r>
              <a:rPr lang="en-US" sz="2178">
                <a:solidFill>
                  <a:srgbClr val="743812"/>
                </a:solidFill>
                <a:latin typeface="Open Sans"/>
              </a:rPr>
              <a:t> didefinisikan.</a:t>
            </a:r>
          </a:p>
          <a:p>
            <a:pPr marL="940608" indent="-313536" lvl="2">
              <a:lnSpc>
                <a:spcPts val="2330"/>
              </a:lnSpc>
              <a:buFont typeface="Arial"/>
              <a:buChar char="⚬"/>
            </a:pPr>
            <a:r>
              <a:rPr lang="en-US" sz="2178">
                <a:solidFill>
                  <a:srgbClr val="743812"/>
                </a:solidFill>
                <a:latin typeface="Open Sans"/>
              </a:rPr>
              <a:t>Metode </a:t>
            </a:r>
            <a:r>
              <a:rPr lang="en-US" sz="2178">
                <a:solidFill>
                  <a:srgbClr val="743812"/>
                </a:solidFill>
                <a:latin typeface="Open Sans Semi-Bold"/>
              </a:rPr>
              <a:t>biodata()</a:t>
            </a:r>
            <a:r>
              <a:rPr lang="en-US" sz="2178">
                <a:solidFill>
                  <a:srgbClr val="743812"/>
                </a:solidFill>
                <a:latin typeface="Open Sans"/>
              </a:rPr>
              <a:t> yang memberikan informasi umum tentang hewan.</a:t>
            </a:r>
          </a:p>
          <a:p>
            <a:pPr marL="470304" indent="-235152" lvl="1">
              <a:lnSpc>
                <a:spcPts val="2330"/>
              </a:lnSpc>
              <a:buFont typeface="Arial"/>
              <a:buChar char="•"/>
            </a:pPr>
            <a:r>
              <a:rPr lang="en-US" sz="2178">
                <a:solidFill>
                  <a:srgbClr val="743812"/>
                </a:solidFill>
                <a:latin typeface="Open Sans Semi-Bold"/>
              </a:rPr>
              <a:t>Kelas Turunan (Mamalia dan Aves):</a:t>
            </a:r>
          </a:p>
          <a:p>
            <a:pPr marL="940608" indent="-313536" lvl="2">
              <a:lnSpc>
                <a:spcPts val="2330"/>
              </a:lnSpc>
              <a:buFont typeface="Arial"/>
              <a:buChar char="⚬"/>
            </a:pPr>
            <a:r>
              <a:rPr lang="en-US" sz="2178">
                <a:solidFill>
                  <a:srgbClr val="743812"/>
                </a:solidFill>
                <a:latin typeface="Open Sans Semi-Bold"/>
              </a:rPr>
              <a:t>Mamalia</a:t>
            </a:r>
            <a:r>
              <a:rPr lang="en-US" sz="2178">
                <a:solidFill>
                  <a:srgbClr val="743812"/>
                </a:solidFill>
                <a:latin typeface="Open Sans"/>
              </a:rPr>
              <a:t> dan </a:t>
            </a:r>
            <a:r>
              <a:rPr lang="en-US" sz="2178">
                <a:solidFill>
                  <a:srgbClr val="743812"/>
                </a:solidFill>
                <a:latin typeface="Open Sans Semi-Bold"/>
              </a:rPr>
              <a:t>Aves</a:t>
            </a:r>
            <a:r>
              <a:rPr lang="en-US" sz="2178">
                <a:solidFill>
                  <a:srgbClr val="743812"/>
                </a:solidFill>
                <a:latin typeface="Open Sans"/>
              </a:rPr>
              <a:t> mewarisi atribut dan metode dari kelas </a:t>
            </a:r>
            <a:r>
              <a:rPr lang="en-US" sz="2178">
                <a:solidFill>
                  <a:srgbClr val="743812"/>
                </a:solidFill>
                <a:latin typeface="Open Sans Semi-Bold"/>
              </a:rPr>
              <a:t>Animal</a:t>
            </a:r>
            <a:r>
              <a:rPr lang="en-US" sz="2178">
                <a:solidFill>
                  <a:srgbClr val="743812"/>
                </a:solidFill>
                <a:latin typeface="Open Sans"/>
              </a:rPr>
              <a:t>.</a:t>
            </a:r>
          </a:p>
          <a:p>
            <a:pPr marL="940608" indent="-313536" lvl="2">
              <a:lnSpc>
                <a:spcPts val="2330"/>
              </a:lnSpc>
              <a:buFont typeface="Arial"/>
              <a:buChar char="⚬"/>
            </a:pPr>
            <a:r>
              <a:rPr lang="en-US" sz="2178">
                <a:solidFill>
                  <a:srgbClr val="743812"/>
                </a:solidFill>
                <a:latin typeface="Open Sans"/>
              </a:rPr>
              <a:t>Contohnya, </a:t>
            </a:r>
            <a:r>
              <a:rPr lang="en-US" sz="2178">
                <a:solidFill>
                  <a:srgbClr val="743812"/>
                </a:solidFill>
                <a:latin typeface="Open Sans Semi-Bold"/>
              </a:rPr>
              <a:t>Mamalia</a:t>
            </a:r>
            <a:r>
              <a:rPr lang="en-US" sz="2178">
                <a:solidFill>
                  <a:srgbClr val="743812"/>
                </a:solidFill>
                <a:latin typeface="Open Sans"/>
              </a:rPr>
              <a:t> memiliki atribut </a:t>
            </a:r>
            <a:r>
              <a:rPr lang="en-US" sz="2178">
                <a:solidFill>
                  <a:srgbClr val="743812"/>
                </a:solidFill>
                <a:latin typeface="Open Sans Semi-Bold"/>
              </a:rPr>
              <a:t>bisa_jalan</a:t>
            </a:r>
            <a:r>
              <a:rPr lang="en-US" sz="2178">
                <a:solidFill>
                  <a:srgbClr val="743812"/>
                </a:solidFill>
                <a:latin typeface="Open Sans"/>
              </a:rPr>
              <a:t> dan </a:t>
            </a:r>
            <a:r>
              <a:rPr lang="en-US" sz="2178">
                <a:solidFill>
                  <a:srgbClr val="743812"/>
                </a:solidFill>
                <a:latin typeface="Open Sans Semi-Bold"/>
              </a:rPr>
              <a:t>jenis_mamalia</a:t>
            </a:r>
            <a:r>
              <a:rPr lang="en-US" sz="2178">
                <a:solidFill>
                  <a:srgbClr val="743812"/>
                </a:solidFill>
                <a:latin typeface="Open Sans"/>
              </a:rPr>
              <a:t>, sementara </a:t>
            </a:r>
            <a:r>
              <a:rPr lang="en-US" sz="2178">
                <a:solidFill>
                  <a:srgbClr val="743812"/>
                </a:solidFill>
                <a:latin typeface="Open Sans Semi-Bold"/>
              </a:rPr>
              <a:t>Aves</a:t>
            </a:r>
            <a:r>
              <a:rPr lang="en-US" sz="2178">
                <a:solidFill>
                  <a:srgbClr val="743812"/>
                </a:solidFill>
                <a:latin typeface="Open Sans"/>
              </a:rPr>
              <a:t> memiliki atribut </a:t>
            </a:r>
            <a:r>
              <a:rPr lang="en-US" sz="2178">
                <a:solidFill>
                  <a:srgbClr val="743812"/>
                </a:solidFill>
                <a:latin typeface="Open Sans Semi-Bold"/>
              </a:rPr>
              <a:t>bisa_terbang</a:t>
            </a:r>
            <a:r>
              <a:rPr lang="en-US" sz="2178">
                <a:solidFill>
                  <a:srgbClr val="743812"/>
                </a:solidFill>
                <a:latin typeface="Open Sans"/>
              </a:rPr>
              <a:t> dan </a:t>
            </a:r>
            <a:r>
              <a:rPr lang="en-US" sz="2178">
                <a:solidFill>
                  <a:srgbClr val="743812"/>
                </a:solidFill>
                <a:latin typeface="Open Sans Semi-Bold"/>
              </a:rPr>
              <a:t>jenis_aves</a:t>
            </a:r>
            <a:r>
              <a:rPr lang="en-US" sz="2178">
                <a:solidFill>
                  <a:srgbClr val="743812"/>
                </a:solidFill>
                <a:latin typeface="Open Sans"/>
              </a:rPr>
              <a:t>.</a:t>
            </a:r>
          </a:p>
          <a:p>
            <a:pPr marL="940608" indent="-313536" lvl="2">
              <a:lnSpc>
                <a:spcPts val="2330"/>
              </a:lnSpc>
              <a:buFont typeface="Arial"/>
              <a:buChar char="⚬"/>
            </a:pPr>
            <a:r>
              <a:rPr lang="en-US" sz="2178">
                <a:solidFill>
                  <a:srgbClr val="743812"/>
                </a:solidFill>
                <a:latin typeface="Open Sans"/>
              </a:rPr>
              <a:t>Kedua kelas ini memiliki metode </a:t>
            </a:r>
            <a:r>
              <a:rPr lang="en-US" sz="2178">
                <a:solidFill>
                  <a:srgbClr val="743812"/>
                </a:solidFill>
                <a:latin typeface="Open Sans Semi-Bold"/>
              </a:rPr>
              <a:t>biodata()</a:t>
            </a:r>
            <a:r>
              <a:rPr lang="en-US" sz="2178">
                <a:solidFill>
                  <a:srgbClr val="743812"/>
                </a:solidFill>
                <a:latin typeface="Open Sans"/>
              </a:rPr>
              <a:t> yang memberikan informasi lebih spesifik tentang jenis hewan tersebut.</a:t>
            </a:r>
          </a:p>
          <a:p>
            <a:pPr marL="470304" indent="-235152" lvl="1">
              <a:lnSpc>
                <a:spcPts val="2330"/>
              </a:lnSpc>
              <a:buFont typeface="Arial"/>
              <a:buChar char="•"/>
            </a:pPr>
            <a:r>
              <a:rPr lang="en-US" sz="2178">
                <a:solidFill>
                  <a:srgbClr val="743812"/>
                </a:solidFill>
                <a:latin typeface="Open Sans Semi-Bold"/>
              </a:rPr>
              <a:t>Kelas Turunan Lebih Lanjut (Ayam dan Merpati):</a:t>
            </a:r>
          </a:p>
          <a:p>
            <a:pPr marL="940608" indent="-313536" lvl="2">
              <a:lnSpc>
                <a:spcPts val="2330"/>
              </a:lnSpc>
              <a:buFont typeface="Arial"/>
              <a:buChar char="⚬"/>
            </a:pPr>
            <a:r>
              <a:rPr lang="en-US" sz="2178">
                <a:solidFill>
                  <a:srgbClr val="743812"/>
                </a:solidFill>
                <a:latin typeface="Open Sans Semi-Bold"/>
              </a:rPr>
              <a:t>Ayam</a:t>
            </a:r>
            <a:r>
              <a:rPr lang="en-US" sz="2178">
                <a:solidFill>
                  <a:srgbClr val="743812"/>
                </a:solidFill>
                <a:latin typeface="Open Sans"/>
              </a:rPr>
              <a:t> dan </a:t>
            </a:r>
            <a:r>
              <a:rPr lang="en-US" sz="2178">
                <a:solidFill>
                  <a:srgbClr val="743812"/>
                </a:solidFill>
                <a:latin typeface="Open Sans Semi-Bold"/>
              </a:rPr>
              <a:t>Merpati</a:t>
            </a:r>
            <a:r>
              <a:rPr lang="en-US" sz="2178">
                <a:solidFill>
                  <a:srgbClr val="743812"/>
                </a:solidFill>
                <a:latin typeface="Open Sans"/>
              </a:rPr>
              <a:t> adalah sub-kelas dari </a:t>
            </a:r>
            <a:r>
              <a:rPr lang="en-US" sz="2178">
                <a:solidFill>
                  <a:srgbClr val="743812"/>
                </a:solidFill>
                <a:latin typeface="Open Sans Semi-Bold"/>
              </a:rPr>
              <a:t>Aves</a:t>
            </a:r>
            <a:r>
              <a:rPr lang="en-US" sz="2178">
                <a:solidFill>
                  <a:srgbClr val="743812"/>
                </a:solidFill>
                <a:latin typeface="Open Sans"/>
              </a:rPr>
              <a:t>, yang berarti keduanya mewarisi atribut dan metode dari </a:t>
            </a:r>
            <a:r>
              <a:rPr lang="en-US" sz="2178">
                <a:solidFill>
                  <a:srgbClr val="743812"/>
                </a:solidFill>
                <a:latin typeface="Open Sans Semi-Bold"/>
              </a:rPr>
              <a:t>Aves</a:t>
            </a:r>
            <a:r>
              <a:rPr lang="en-US" sz="2178">
                <a:solidFill>
                  <a:srgbClr val="743812"/>
                </a:solidFill>
                <a:latin typeface="Open Sans"/>
              </a:rPr>
              <a:t>.</a:t>
            </a:r>
          </a:p>
          <a:p>
            <a:pPr marL="940608" indent="-313536" lvl="2">
              <a:lnSpc>
                <a:spcPts val="2330"/>
              </a:lnSpc>
              <a:buFont typeface="Arial"/>
              <a:buChar char="⚬"/>
            </a:pPr>
            <a:r>
              <a:rPr lang="en-US" sz="2178">
                <a:solidFill>
                  <a:srgbClr val="743812"/>
                </a:solidFill>
                <a:latin typeface="Open Sans"/>
              </a:rPr>
              <a:t>Kedua kelas ini memiliki atribut yang lebih spesifik terkait dengan jenisnya masing-masing seperti </a:t>
            </a:r>
            <a:r>
              <a:rPr lang="en-US" sz="2178">
                <a:solidFill>
                  <a:srgbClr val="743812"/>
                </a:solidFill>
                <a:latin typeface="Open Sans Semi-Bold"/>
              </a:rPr>
              <a:t>jenis_ayam</a:t>
            </a:r>
            <a:r>
              <a:rPr lang="en-US" sz="2178">
                <a:solidFill>
                  <a:srgbClr val="743812"/>
                </a:solidFill>
                <a:latin typeface="Open Sans"/>
              </a:rPr>
              <a:t> dan </a:t>
            </a:r>
            <a:r>
              <a:rPr lang="en-US" sz="2178">
                <a:solidFill>
                  <a:srgbClr val="743812"/>
                </a:solidFill>
                <a:latin typeface="Open Sans Semi-Bold"/>
              </a:rPr>
              <a:t>bisa_diadu</a:t>
            </a:r>
            <a:r>
              <a:rPr lang="en-US" sz="2178">
                <a:solidFill>
                  <a:srgbClr val="743812"/>
                </a:solidFill>
                <a:latin typeface="Open Sans"/>
              </a:rPr>
              <a:t> pada </a:t>
            </a:r>
            <a:r>
              <a:rPr lang="en-US" sz="2178">
                <a:solidFill>
                  <a:srgbClr val="743812"/>
                </a:solidFill>
                <a:latin typeface="Open Sans Semi-Bold"/>
              </a:rPr>
              <a:t>Ayam</a:t>
            </a:r>
            <a:r>
              <a:rPr lang="en-US" sz="2178">
                <a:solidFill>
                  <a:srgbClr val="743812"/>
                </a:solidFill>
                <a:latin typeface="Open Sans"/>
              </a:rPr>
              <a:t>, serta </a:t>
            </a:r>
            <a:r>
              <a:rPr lang="en-US" sz="2178">
                <a:solidFill>
                  <a:srgbClr val="743812"/>
                </a:solidFill>
                <a:latin typeface="Open Sans Semi-Bold"/>
              </a:rPr>
              <a:t>jenis_merpati</a:t>
            </a:r>
            <a:r>
              <a:rPr lang="en-US" sz="2178">
                <a:solidFill>
                  <a:srgbClr val="743812"/>
                </a:solidFill>
                <a:latin typeface="Open Sans"/>
              </a:rPr>
              <a:t> pada </a:t>
            </a:r>
            <a:r>
              <a:rPr lang="en-US" sz="2178">
                <a:solidFill>
                  <a:srgbClr val="743812"/>
                </a:solidFill>
                <a:latin typeface="Open Sans Semi-Bold"/>
              </a:rPr>
              <a:t>Merpati</a:t>
            </a:r>
            <a:r>
              <a:rPr lang="en-US" sz="2178">
                <a:solidFill>
                  <a:srgbClr val="743812"/>
                </a:solidFill>
                <a:latin typeface="Open Sans"/>
              </a:rPr>
              <a:t>.</a:t>
            </a:r>
          </a:p>
          <a:p>
            <a:pPr marL="940608" indent="-313536" lvl="2">
              <a:lnSpc>
                <a:spcPts val="2330"/>
              </a:lnSpc>
              <a:buFont typeface="Arial"/>
              <a:buChar char="⚬"/>
            </a:pPr>
            <a:r>
              <a:rPr lang="en-US" sz="2178">
                <a:solidFill>
                  <a:srgbClr val="743812"/>
                </a:solidFill>
                <a:latin typeface="Open Sans"/>
              </a:rPr>
              <a:t>Metode </a:t>
            </a:r>
            <a:r>
              <a:rPr lang="en-US" sz="2178">
                <a:solidFill>
                  <a:srgbClr val="743812"/>
                </a:solidFill>
                <a:latin typeface="Open Sans Semi-Bold"/>
              </a:rPr>
              <a:t>biodata()</a:t>
            </a:r>
            <a:r>
              <a:rPr lang="en-US" sz="2178">
                <a:solidFill>
                  <a:srgbClr val="743812"/>
                </a:solidFill>
                <a:latin typeface="Open Sans"/>
              </a:rPr>
              <a:t> dalam kedua kelas ini menggabungkan informasi dari kelas dasar (</a:t>
            </a:r>
            <a:r>
              <a:rPr lang="en-US" sz="2178">
                <a:solidFill>
                  <a:srgbClr val="743812"/>
                </a:solidFill>
                <a:latin typeface="Open Sans Semi-Bold"/>
              </a:rPr>
              <a:t>Animal</a:t>
            </a:r>
            <a:r>
              <a:rPr lang="en-US" sz="2178">
                <a:solidFill>
                  <a:srgbClr val="743812"/>
                </a:solidFill>
                <a:latin typeface="Open Sans"/>
              </a:rPr>
              <a:t>), kelas induk (</a:t>
            </a:r>
            <a:r>
              <a:rPr lang="en-US" sz="2178">
                <a:solidFill>
                  <a:srgbClr val="743812"/>
                </a:solidFill>
                <a:latin typeface="Open Sans Semi-Bold"/>
              </a:rPr>
              <a:t>Aves</a:t>
            </a:r>
            <a:r>
              <a:rPr lang="en-US" sz="2178">
                <a:solidFill>
                  <a:srgbClr val="743812"/>
                </a:solidFill>
                <a:latin typeface="Open Sans"/>
              </a:rPr>
              <a:t>), dan atribut spesifik dari masing-masing kelas tersebut.</a:t>
            </a:r>
          </a:p>
          <a:p>
            <a:pPr>
              <a:lnSpc>
                <a:spcPts val="2330"/>
              </a:lnSpc>
            </a:pPr>
          </a:p>
          <a:p>
            <a:pPr>
              <a:lnSpc>
                <a:spcPts val="2330"/>
              </a:lnSpc>
            </a:pPr>
          </a:p>
        </p:txBody>
      </p:sp>
      <p:sp>
        <p:nvSpPr>
          <p:cNvPr name="Freeform 5" id="5"/>
          <p:cNvSpPr/>
          <p:nvPr/>
        </p:nvSpPr>
        <p:spPr>
          <a:xfrm flipH="false" flipV="false" rot="0">
            <a:off x="-266633" y="-428137"/>
            <a:ext cx="2590665" cy="2180869"/>
          </a:xfrm>
          <a:custGeom>
            <a:avLst/>
            <a:gdLst/>
            <a:ahLst/>
            <a:cxnLst/>
            <a:rect r="r" b="b" t="t" l="l"/>
            <a:pathLst>
              <a:path h="2180869" w="2590665">
                <a:moveTo>
                  <a:pt x="0" y="0"/>
                </a:moveTo>
                <a:lnTo>
                  <a:pt x="2590666" y="0"/>
                </a:lnTo>
                <a:lnTo>
                  <a:pt x="2590666" y="2180870"/>
                </a:lnTo>
                <a:lnTo>
                  <a:pt x="0" y="21808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567695" y="1493255"/>
            <a:ext cx="12746194" cy="1338560"/>
          </a:xfrm>
          <a:prstGeom prst="rect">
            <a:avLst/>
          </a:prstGeom>
        </p:spPr>
        <p:txBody>
          <a:bodyPr anchor="t" rtlCol="false" tIns="0" lIns="0" bIns="0" rIns="0">
            <a:spAutoFit/>
          </a:bodyPr>
          <a:lstStyle/>
          <a:p>
            <a:pPr>
              <a:lnSpc>
                <a:spcPts val="9587"/>
              </a:lnSpc>
            </a:pPr>
            <a:r>
              <a:rPr lang="en-US" sz="8960">
                <a:solidFill>
                  <a:srgbClr val="743812"/>
                </a:solidFill>
                <a:latin typeface="Scripter"/>
              </a:rPr>
              <a:t>Penjelasan uml Diagram</a:t>
            </a:r>
          </a:p>
        </p:txBody>
      </p:sp>
      <p:sp>
        <p:nvSpPr>
          <p:cNvPr name="Freeform 7" id="7"/>
          <p:cNvSpPr/>
          <p:nvPr/>
        </p:nvSpPr>
        <p:spPr>
          <a:xfrm flipH="false" flipV="false" rot="0">
            <a:off x="15963967" y="8302318"/>
            <a:ext cx="2590665" cy="2180869"/>
          </a:xfrm>
          <a:custGeom>
            <a:avLst/>
            <a:gdLst/>
            <a:ahLst/>
            <a:cxnLst/>
            <a:rect r="r" b="b" t="t" l="l"/>
            <a:pathLst>
              <a:path h="2180869" w="2590665">
                <a:moveTo>
                  <a:pt x="0" y="0"/>
                </a:moveTo>
                <a:lnTo>
                  <a:pt x="2590666" y="0"/>
                </a:lnTo>
                <a:lnTo>
                  <a:pt x="2590666" y="2180869"/>
                </a:lnTo>
                <a:lnTo>
                  <a:pt x="0" y="21808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DAF2vEEUGzg</dc:identifier>
  <dcterms:modified xsi:type="dcterms:W3CDTF">2011-08-01T06:04:30Z</dcterms:modified>
  <cp:revision>1</cp:revision>
  <dc:title>Cokelat dan Krem Estetik Lucu Tugas Kelompok Presentasi</dc:title>
</cp:coreProperties>
</file>